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notesSlides/notesSlide5.xml" ContentType="application/vnd.openxmlformats-officedocument.presentationml.notesSlide+xml"/>
  <Override PartName="/ppt/comments/comment5.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6.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7.xml" ContentType="application/vnd.openxmlformats-officedocument.presentationml.comments+xml"/>
  <Override PartName="/ppt/notesSlides/notesSlide10.xml" ContentType="application/vnd.openxmlformats-officedocument.presentationml.notesSlide+xml"/>
  <Override PartName="/ppt/comments/comment8.xml" ContentType="application/vnd.openxmlformats-officedocument.presentationml.comments+xml"/>
  <Override PartName="/ppt/notesSlides/notesSlide11.xml" ContentType="application/vnd.openxmlformats-officedocument.presentationml.notesSlide+xml"/>
  <Override PartName="/ppt/comments/comment9.xml" ContentType="application/vnd.openxmlformats-officedocument.presentationml.comments+xml"/>
  <Override PartName="/ppt/notesSlides/notesSlide12.xml" ContentType="application/vnd.openxmlformats-officedocument.presentationml.notesSlide+xml"/>
  <Override PartName="/ppt/comments/comment10.xml" ContentType="application/vnd.openxmlformats-officedocument.presentationml.comments+xml"/>
  <Override PartName="/ppt/notesSlides/notesSlide13.xml" ContentType="application/vnd.openxmlformats-officedocument.presentationml.notesSlide+xml"/>
  <Override PartName="/ppt/comments/comment11.xml" ContentType="application/vnd.openxmlformats-officedocument.presentationml.comments+xml"/>
  <Override PartName="/ppt/notesSlides/notesSlide14.xml" ContentType="application/vnd.openxmlformats-officedocument.presentationml.notesSlide+xml"/>
  <Override PartName="/ppt/comments/comment12.xml" ContentType="application/vnd.openxmlformats-officedocument.presentationml.comments+xml"/>
  <Override PartName="/ppt/notesSlides/notesSlide15.xml" ContentType="application/vnd.openxmlformats-officedocument.presentationml.notesSlide+xml"/>
  <Override PartName="/ppt/comments/comment13.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14.xml" ContentType="application/vnd.openxmlformats-officedocument.presentationml.comments+xml"/>
  <Override PartName="/ppt/comments/comment15.xml" ContentType="application/vnd.openxmlformats-officedocument.presentationml.comments+xml"/>
  <Override PartName="/ppt/comments/comment16.xml" ContentType="application/vnd.openxmlformats-officedocument.presentationml.comments+xml"/>
  <Override PartName="/ppt/comments/comment17.xml" ContentType="application/vnd.openxmlformats-officedocument.presentationml.comments+xml"/>
  <Override PartName="/ppt/comments/comment18.xml" ContentType="application/vnd.openxmlformats-officedocument.presentationml.comments+xml"/>
  <Override PartName="/ppt/comments/comment19.xml" ContentType="application/vnd.openxmlformats-officedocument.presentationml.comments+xml"/>
  <Override PartName="/ppt/comments/comment20.xml" ContentType="application/vnd.openxmlformats-officedocument.presentationml.comments+xml"/>
  <Override PartName="/ppt/notesSlides/notesSlide18.xml" ContentType="application/vnd.openxmlformats-officedocument.presentationml.notesSlide+xml"/>
  <Override PartName="/ppt/comments/comment21.xml" ContentType="application/vnd.openxmlformats-officedocument.presentationml.comments+xml"/>
  <Override PartName="/ppt/comments/comment22.xml" ContentType="application/vnd.openxmlformats-officedocument.presentationml.comments+xml"/>
  <Override PartName="/ppt/comments/comment23.xml" ContentType="application/vnd.openxmlformats-officedocument.presentationml.comments+xml"/>
  <Override PartName="/ppt/comments/comment24.xml" ContentType="application/vnd.openxmlformats-officedocument.presentationml.comments+xml"/>
  <Override PartName="/ppt/comments/comment25.xml" ContentType="application/vnd.openxmlformats-officedocument.presentationml.comments+xml"/>
  <Override PartName="/ppt/comments/comment26.xml" ContentType="application/vnd.openxmlformats-officedocument.presentationml.comments+xml"/>
  <Override PartName="/ppt/comments/comment27.xml" ContentType="application/vnd.openxmlformats-officedocument.presentationml.comments+xml"/>
  <Override PartName="/ppt/comments/comment28.xml" ContentType="application/vnd.openxmlformats-officedocument.presentationml.comments+xml"/>
  <Override PartName="/ppt/comments/comment29.xml" ContentType="application/vnd.openxmlformats-officedocument.presentationml.comments+xml"/>
  <Override PartName="/ppt/comments/comment30.xml" ContentType="application/vnd.openxmlformats-officedocument.presentationml.comments+xml"/>
  <Override PartName="/ppt/comments/comment31.xml" ContentType="application/vnd.openxmlformats-officedocument.presentationml.comments+xml"/>
  <Override PartName="/ppt/comments/comment32.xml" ContentType="application/vnd.openxmlformats-officedocument.presentationml.comments+xml"/>
  <Override PartName="/ppt/notesSlides/notesSlide19.xml" ContentType="application/vnd.openxmlformats-officedocument.presentationml.notesSlide+xml"/>
  <Override PartName="/ppt/comments/comment33.xml" ContentType="application/vnd.openxmlformats-officedocument.presentationml.comments+xml"/>
  <Override PartName="/ppt/notesSlides/notesSlide20.xml" ContentType="application/vnd.openxmlformats-officedocument.presentationml.notesSlide+xml"/>
  <Override PartName="/ppt/comments/comment34.xml" ContentType="application/vnd.openxmlformats-officedocument.presentationml.comments+xml"/>
  <Override PartName="/ppt/comments/comment35.xml" ContentType="application/vnd.openxmlformats-officedocument.presentationml.comment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1"/>
  </p:notesMasterIdLst>
  <p:sldIdLst>
    <p:sldId id="258" r:id="rId3"/>
    <p:sldId id="256" r:id="rId4"/>
    <p:sldId id="257" r:id="rId5"/>
    <p:sldId id="260" r:id="rId6"/>
    <p:sldId id="259" r:id="rId7"/>
    <p:sldId id="291" r:id="rId8"/>
    <p:sldId id="335" r:id="rId9"/>
    <p:sldId id="336" r:id="rId10"/>
    <p:sldId id="263" r:id="rId11"/>
    <p:sldId id="331" r:id="rId12"/>
    <p:sldId id="340" r:id="rId13"/>
    <p:sldId id="332" r:id="rId14"/>
    <p:sldId id="333" r:id="rId15"/>
    <p:sldId id="334" r:id="rId16"/>
    <p:sldId id="276" r:id="rId17"/>
    <p:sldId id="279" r:id="rId18"/>
    <p:sldId id="277" r:id="rId19"/>
    <p:sldId id="278" r:id="rId20"/>
    <p:sldId id="324" r:id="rId21"/>
    <p:sldId id="325" r:id="rId22"/>
    <p:sldId id="326" r:id="rId23"/>
    <p:sldId id="327" r:id="rId24"/>
    <p:sldId id="330" r:id="rId25"/>
    <p:sldId id="341" r:id="rId26"/>
    <p:sldId id="342" r:id="rId27"/>
    <p:sldId id="343" r:id="rId28"/>
    <p:sldId id="344" r:id="rId29"/>
    <p:sldId id="345" r:id="rId30"/>
    <p:sldId id="346" r:id="rId31"/>
    <p:sldId id="347" r:id="rId32"/>
    <p:sldId id="348" r:id="rId33"/>
    <p:sldId id="349" r:id="rId34"/>
    <p:sldId id="350" r:id="rId35"/>
    <p:sldId id="351" r:id="rId36"/>
    <p:sldId id="352" r:id="rId37"/>
    <p:sldId id="353" r:id="rId38"/>
    <p:sldId id="354" r:id="rId39"/>
    <p:sldId id="355" r:id="rId40"/>
    <p:sldId id="356" r:id="rId41"/>
    <p:sldId id="357" r:id="rId42"/>
    <p:sldId id="358" r:id="rId43"/>
    <p:sldId id="359" r:id="rId44"/>
    <p:sldId id="360" r:id="rId45"/>
    <p:sldId id="290" r:id="rId46"/>
    <p:sldId id="338" r:id="rId47"/>
    <p:sldId id="274" r:id="rId48"/>
    <p:sldId id="339" r:id="rId49"/>
    <p:sldId id="289"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rti pande" initials="kp" lastIdx="19" clrIdx="0">
    <p:extLst>
      <p:ext uri="{19B8F6BF-5375-455C-9EA6-DF929625EA0E}">
        <p15:presenceInfo xmlns:p15="http://schemas.microsoft.com/office/powerpoint/2012/main" userId="4cdec3541e280d6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FFFC0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2515" autoAdjust="0"/>
  </p:normalViewPr>
  <p:slideViewPr>
    <p:cSldViewPr snapToGrid="0">
      <p:cViewPr varScale="1">
        <p:scale>
          <a:sx n="106" d="100"/>
          <a:sy n="106" d="100"/>
        </p:scale>
        <p:origin x="792" y="12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8-10T17:38:36.990" idx="2">
    <p:pos x="106" y="106"/>
    <p:text/>
    <p:extLst>
      <p:ext uri="{C676402C-5697-4E1C-873F-D02D1690AC5C}">
        <p15:threadingInfo xmlns:p15="http://schemas.microsoft.com/office/powerpoint/2012/main" timeZoneBias="30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18-08-10T17:42:27.725" idx="1">
    <p:pos x="10" y="10"/>
    <p:text>Kirti</p:text>
    <p:extLst>
      <p:ext uri="{C676402C-5697-4E1C-873F-D02D1690AC5C}">
        <p15:threadingInfo xmlns:p15="http://schemas.microsoft.com/office/powerpoint/2012/main" timeZoneBias="30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18-08-10T17:42:27.725" idx="2">
    <p:pos x="10" y="10"/>
    <p:text>Kirti</p:text>
    <p:extLst>
      <p:ext uri="{C676402C-5697-4E1C-873F-D02D1690AC5C}">
        <p15:threadingInfo xmlns:p15="http://schemas.microsoft.com/office/powerpoint/2012/main" timeZoneBias="30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18-08-10T17:42:27.725" idx="3">
    <p:pos x="10" y="10"/>
    <p:text>Kirti</p:text>
    <p:extLst>
      <p:ext uri="{C676402C-5697-4E1C-873F-D02D1690AC5C}">
        <p15:threadingInfo xmlns:p15="http://schemas.microsoft.com/office/powerpoint/2012/main" timeZoneBias="30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18-08-10T17:42:27.725" idx="4">
    <p:pos x="10" y="10"/>
    <p:text>Kirti</p:text>
    <p:extLst>
      <p:ext uri="{C676402C-5697-4E1C-873F-D02D1690AC5C}">
        <p15:threadingInfo xmlns:p15="http://schemas.microsoft.com/office/powerpoint/2012/main" timeZoneBias="30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 dt="2018-08-10T17:46:09.438" idx="14">
    <p:pos x="10" y="10"/>
    <p:text>Maggie</p:text>
    <p:extLst>
      <p:ext uri="{C676402C-5697-4E1C-873F-D02D1690AC5C}">
        <p15:threadingInfo xmlns:p15="http://schemas.microsoft.com/office/powerpoint/2012/main" timeZoneBias="30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1" dt="2018-08-10T17:46:09.438" idx="14">
    <p:pos x="10" y="10"/>
    <p:text>Maggie</p:text>
    <p:extLst>
      <p:ext uri="{C676402C-5697-4E1C-873F-D02D1690AC5C}">
        <p15:threadingInfo xmlns:p15="http://schemas.microsoft.com/office/powerpoint/2012/main" timeZoneBias="300"/>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1" dt="2018-08-10T17:46:09.438" idx="14">
    <p:pos x="10" y="10"/>
    <p:text>Maggie</p:text>
    <p:extLst>
      <p:ext uri="{C676402C-5697-4E1C-873F-D02D1690AC5C}">
        <p15:threadingInfo xmlns:p15="http://schemas.microsoft.com/office/powerpoint/2012/main" timeZoneBias="300"/>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1" dt="2018-08-10T17:46:09.438" idx="14">
    <p:pos x="10" y="10"/>
    <p:text>Maggie</p:text>
    <p:extLst>
      <p:ext uri="{C676402C-5697-4E1C-873F-D02D1690AC5C}">
        <p15:threadingInfo xmlns:p15="http://schemas.microsoft.com/office/powerpoint/2012/main" timeZoneBias="300"/>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1" dt="2018-08-10T17:46:09.438" idx="14">
    <p:pos x="10" y="10"/>
    <p:text>Maggie</p:text>
    <p:extLst>
      <p:ext uri="{C676402C-5697-4E1C-873F-D02D1690AC5C}">
        <p15:threadingInfo xmlns:p15="http://schemas.microsoft.com/office/powerpoint/2012/main" timeZoneBias="300"/>
      </p:ext>
    </p:extLst>
  </p:cm>
</p:cmLst>
</file>

<file path=ppt/comments/comment19.xml><?xml version="1.0" encoding="utf-8"?>
<p:cmLst xmlns:a="http://schemas.openxmlformats.org/drawingml/2006/main" xmlns:r="http://schemas.openxmlformats.org/officeDocument/2006/relationships" xmlns:p="http://schemas.openxmlformats.org/presentationml/2006/main">
  <p:cm authorId="1" dt="2018-08-10T17:46:09.438" idx="14">
    <p:pos x="10" y="10"/>
    <p:text>Maggie</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8-10T17:42:21.309" idx="7">
    <p:pos x="10" y="10"/>
    <p:text>Evan</p:text>
    <p:extLst>
      <p:ext uri="{C676402C-5697-4E1C-873F-D02D1690AC5C}">
        <p15:threadingInfo xmlns:p15="http://schemas.microsoft.com/office/powerpoint/2012/main" timeZoneBias="300"/>
      </p:ext>
    </p:extLst>
  </p:cm>
</p:cmLst>
</file>

<file path=ppt/comments/comment20.xml><?xml version="1.0" encoding="utf-8"?>
<p:cmLst xmlns:a="http://schemas.openxmlformats.org/drawingml/2006/main" xmlns:r="http://schemas.openxmlformats.org/officeDocument/2006/relationships" xmlns:p="http://schemas.openxmlformats.org/presentationml/2006/main">
  <p:cm authorId="1" dt="2018-08-10T17:46:09.438" idx="14">
    <p:pos x="10" y="10"/>
    <p:text>Maggie</p:text>
    <p:extLst>
      <p:ext uri="{C676402C-5697-4E1C-873F-D02D1690AC5C}">
        <p15:threadingInfo xmlns:p15="http://schemas.microsoft.com/office/powerpoint/2012/main" timeZoneBias="300"/>
      </p:ext>
    </p:extLst>
  </p:cm>
</p:cmLst>
</file>

<file path=ppt/comments/comment21.xml><?xml version="1.0" encoding="utf-8"?>
<p:cmLst xmlns:a="http://schemas.openxmlformats.org/drawingml/2006/main" xmlns:r="http://schemas.openxmlformats.org/officeDocument/2006/relationships" xmlns:p="http://schemas.openxmlformats.org/presentationml/2006/main">
  <p:cm authorId="1" dt="2018-08-10T17:46:09.438" idx="14">
    <p:pos x="10" y="10"/>
    <p:text>Maggie</p:text>
    <p:extLst>
      <p:ext uri="{C676402C-5697-4E1C-873F-D02D1690AC5C}">
        <p15:threadingInfo xmlns:p15="http://schemas.microsoft.com/office/powerpoint/2012/main" timeZoneBias="300"/>
      </p:ext>
    </p:extLst>
  </p:cm>
</p:cmLst>
</file>

<file path=ppt/comments/comment22.xml><?xml version="1.0" encoding="utf-8"?>
<p:cmLst xmlns:a="http://schemas.openxmlformats.org/drawingml/2006/main" xmlns:r="http://schemas.openxmlformats.org/officeDocument/2006/relationships" xmlns:p="http://schemas.openxmlformats.org/presentationml/2006/main">
  <p:cm authorId="1" dt="2018-08-10T17:46:09.438" idx="14">
    <p:pos x="10" y="10"/>
    <p:text>Maggie</p:text>
    <p:extLst>
      <p:ext uri="{C676402C-5697-4E1C-873F-D02D1690AC5C}">
        <p15:threadingInfo xmlns:p15="http://schemas.microsoft.com/office/powerpoint/2012/main" timeZoneBias="300"/>
      </p:ext>
    </p:extLst>
  </p:cm>
</p:cmLst>
</file>

<file path=ppt/comments/comment23.xml><?xml version="1.0" encoding="utf-8"?>
<p:cmLst xmlns:a="http://schemas.openxmlformats.org/drawingml/2006/main" xmlns:r="http://schemas.openxmlformats.org/officeDocument/2006/relationships" xmlns:p="http://schemas.openxmlformats.org/presentationml/2006/main">
  <p:cm authorId="1" dt="2018-08-10T17:46:09.438" idx="14">
    <p:pos x="10" y="10"/>
    <p:text>Maggie</p:text>
    <p:extLst>
      <p:ext uri="{C676402C-5697-4E1C-873F-D02D1690AC5C}">
        <p15:threadingInfo xmlns:p15="http://schemas.microsoft.com/office/powerpoint/2012/main" timeZoneBias="300"/>
      </p:ext>
    </p:extLst>
  </p:cm>
</p:cmLst>
</file>

<file path=ppt/comments/comment24.xml><?xml version="1.0" encoding="utf-8"?>
<p:cmLst xmlns:a="http://schemas.openxmlformats.org/drawingml/2006/main" xmlns:r="http://schemas.openxmlformats.org/officeDocument/2006/relationships" xmlns:p="http://schemas.openxmlformats.org/presentationml/2006/main">
  <p:cm authorId="1" dt="2018-08-10T17:46:09.438" idx="14">
    <p:pos x="10" y="10"/>
    <p:text>Maggie</p:text>
    <p:extLst>
      <p:ext uri="{C676402C-5697-4E1C-873F-D02D1690AC5C}">
        <p15:threadingInfo xmlns:p15="http://schemas.microsoft.com/office/powerpoint/2012/main" timeZoneBias="300"/>
      </p:ext>
    </p:extLst>
  </p:cm>
</p:cmLst>
</file>

<file path=ppt/comments/comment25.xml><?xml version="1.0" encoding="utf-8"?>
<p:cmLst xmlns:a="http://schemas.openxmlformats.org/drawingml/2006/main" xmlns:r="http://schemas.openxmlformats.org/officeDocument/2006/relationships" xmlns:p="http://schemas.openxmlformats.org/presentationml/2006/main">
  <p:cm authorId="1" dt="2018-08-10T17:46:09.438" idx="14">
    <p:pos x="10" y="10"/>
    <p:text>Maggie</p:text>
    <p:extLst>
      <p:ext uri="{C676402C-5697-4E1C-873F-D02D1690AC5C}">
        <p15:threadingInfo xmlns:p15="http://schemas.microsoft.com/office/powerpoint/2012/main" timeZoneBias="300"/>
      </p:ext>
    </p:extLst>
  </p:cm>
</p:cmLst>
</file>

<file path=ppt/comments/comment26.xml><?xml version="1.0" encoding="utf-8"?>
<p:cmLst xmlns:a="http://schemas.openxmlformats.org/drawingml/2006/main" xmlns:r="http://schemas.openxmlformats.org/officeDocument/2006/relationships" xmlns:p="http://schemas.openxmlformats.org/presentationml/2006/main">
  <p:cm authorId="1" dt="2018-08-10T17:46:09.438" idx="14">
    <p:pos x="10" y="10"/>
    <p:text>Maggie</p:text>
    <p:extLst>
      <p:ext uri="{C676402C-5697-4E1C-873F-D02D1690AC5C}">
        <p15:threadingInfo xmlns:p15="http://schemas.microsoft.com/office/powerpoint/2012/main" timeZoneBias="300"/>
      </p:ext>
    </p:extLst>
  </p:cm>
</p:cmLst>
</file>

<file path=ppt/comments/comment27.xml><?xml version="1.0" encoding="utf-8"?>
<p:cmLst xmlns:a="http://schemas.openxmlformats.org/drawingml/2006/main" xmlns:r="http://schemas.openxmlformats.org/officeDocument/2006/relationships" xmlns:p="http://schemas.openxmlformats.org/presentationml/2006/main">
  <p:cm authorId="1" dt="2018-08-10T17:46:09.438" idx="14">
    <p:pos x="10" y="10"/>
    <p:text>Maggie</p:text>
    <p:extLst>
      <p:ext uri="{C676402C-5697-4E1C-873F-D02D1690AC5C}">
        <p15:threadingInfo xmlns:p15="http://schemas.microsoft.com/office/powerpoint/2012/main" timeZoneBias="300"/>
      </p:ext>
    </p:extLst>
  </p:cm>
</p:cmLst>
</file>

<file path=ppt/comments/comment28.xml><?xml version="1.0" encoding="utf-8"?>
<p:cmLst xmlns:a="http://schemas.openxmlformats.org/drawingml/2006/main" xmlns:r="http://schemas.openxmlformats.org/officeDocument/2006/relationships" xmlns:p="http://schemas.openxmlformats.org/presentationml/2006/main">
  <p:cm authorId="1" dt="2018-08-10T17:46:09.438" idx="14">
    <p:pos x="10" y="10"/>
    <p:text>Maggie</p:text>
    <p:extLst>
      <p:ext uri="{C676402C-5697-4E1C-873F-D02D1690AC5C}">
        <p15:threadingInfo xmlns:p15="http://schemas.microsoft.com/office/powerpoint/2012/main" timeZoneBias="300"/>
      </p:ext>
    </p:extLst>
  </p:cm>
</p:cmLst>
</file>

<file path=ppt/comments/comment29.xml><?xml version="1.0" encoding="utf-8"?>
<p:cmLst xmlns:a="http://schemas.openxmlformats.org/drawingml/2006/main" xmlns:r="http://schemas.openxmlformats.org/officeDocument/2006/relationships" xmlns:p="http://schemas.openxmlformats.org/presentationml/2006/main">
  <p:cm authorId="1" dt="2018-08-10T17:46:09.438" idx="14">
    <p:pos x="10" y="10"/>
    <p:text>Maggie</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8-08-10T17:42:21.309" idx="7">
    <p:pos x="10" y="10"/>
    <p:text>Evan</p:text>
    <p:extLst>
      <p:ext uri="{C676402C-5697-4E1C-873F-D02D1690AC5C}">
        <p15:threadingInfo xmlns:p15="http://schemas.microsoft.com/office/powerpoint/2012/main" timeZoneBias="300"/>
      </p:ext>
    </p:extLst>
  </p:cm>
</p:cmLst>
</file>

<file path=ppt/comments/comment30.xml><?xml version="1.0" encoding="utf-8"?>
<p:cmLst xmlns:a="http://schemas.openxmlformats.org/drawingml/2006/main" xmlns:r="http://schemas.openxmlformats.org/officeDocument/2006/relationships" xmlns:p="http://schemas.openxmlformats.org/presentationml/2006/main">
  <p:cm authorId="1" dt="2018-08-10T17:46:09.438" idx="14">
    <p:pos x="10" y="10"/>
    <p:text>Maggie</p:text>
    <p:extLst>
      <p:ext uri="{C676402C-5697-4E1C-873F-D02D1690AC5C}">
        <p15:threadingInfo xmlns:p15="http://schemas.microsoft.com/office/powerpoint/2012/main" timeZoneBias="300"/>
      </p:ext>
    </p:extLst>
  </p:cm>
</p:cmLst>
</file>

<file path=ppt/comments/comment31.xml><?xml version="1.0" encoding="utf-8"?>
<p:cmLst xmlns:a="http://schemas.openxmlformats.org/drawingml/2006/main" xmlns:r="http://schemas.openxmlformats.org/officeDocument/2006/relationships" xmlns:p="http://schemas.openxmlformats.org/presentationml/2006/main">
  <p:cm authorId="1" dt="2018-08-10T17:46:09.438" idx="14">
    <p:pos x="10" y="10"/>
    <p:text>Maggie</p:text>
    <p:extLst>
      <p:ext uri="{C676402C-5697-4E1C-873F-D02D1690AC5C}">
        <p15:threadingInfo xmlns:p15="http://schemas.microsoft.com/office/powerpoint/2012/main" timeZoneBias="300"/>
      </p:ext>
    </p:extLst>
  </p:cm>
</p:cmLst>
</file>

<file path=ppt/comments/comment32.xml><?xml version="1.0" encoding="utf-8"?>
<p:cmLst xmlns:a="http://schemas.openxmlformats.org/drawingml/2006/main" xmlns:r="http://schemas.openxmlformats.org/officeDocument/2006/relationships" xmlns:p="http://schemas.openxmlformats.org/presentationml/2006/main">
  <p:cm authorId="1" dt="2018-08-10T17:46:09.438" idx="14">
    <p:pos x="10" y="10"/>
    <p:text>Maggie</p:text>
    <p:extLst>
      <p:ext uri="{C676402C-5697-4E1C-873F-D02D1690AC5C}">
        <p15:threadingInfo xmlns:p15="http://schemas.microsoft.com/office/powerpoint/2012/main" timeZoneBias="300"/>
      </p:ext>
    </p:extLst>
  </p:cm>
</p:cmLst>
</file>

<file path=ppt/comments/comment33.xml><?xml version="1.0" encoding="utf-8"?>
<p:cmLst xmlns:a="http://schemas.openxmlformats.org/drawingml/2006/main" xmlns:r="http://schemas.openxmlformats.org/officeDocument/2006/relationships" xmlns:p="http://schemas.openxmlformats.org/presentationml/2006/main">
  <p:cm authorId="1" dt="2018-08-10T17:46:09.438" idx="14">
    <p:pos x="10" y="10"/>
    <p:text>Maggie</p:text>
    <p:extLst>
      <p:ext uri="{C676402C-5697-4E1C-873F-D02D1690AC5C}">
        <p15:threadingInfo xmlns:p15="http://schemas.microsoft.com/office/powerpoint/2012/main" timeZoneBias="300"/>
      </p:ext>
    </p:extLst>
  </p:cm>
</p:cmLst>
</file>

<file path=ppt/comments/comment34.xml><?xml version="1.0" encoding="utf-8"?>
<p:cmLst xmlns:a="http://schemas.openxmlformats.org/drawingml/2006/main" xmlns:r="http://schemas.openxmlformats.org/officeDocument/2006/relationships" xmlns:p="http://schemas.openxmlformats.org/presentationml/2006/main">
  <p:cm authorId="1" dt="2018-08-10T17:45:51.270" idx="13">
    <p:pos x="10" y="10"/>
    <p:text/>
    <p:extLst>
      <p:ext uri="{C676402C-5697-4E1C-873F-D02D1690AC5C}">
        <p15:threadingInfo xmlns:p15="http://schemas.microsoft.com/office/powerpoint/2012/main" timeZoneBias="300"/>
      </p:ext>
    </p:extLst>
  </p:cm>
</p:cmLst>
</file>

<file path=ppt/comments/comment35.xml><?xml version="1.0" encoding="utf-8"?>
<p:cmLst xmlns:a="http://schemas.openxmlformats.org/drawingml/2006/main" xmlns:r="http://schemas.openxmlformats.org/officeDocument/2006/relationships" xmlns:p="http://schemas.openxmlformats.org/presentationml/2006/main">
  <p:cm authorId="1" dt="2018-08-10T17:45:51.270" idx="13">
    <p:pos x="10" y="10"/>
    <p:text/>
    <p:extLst>
      <p:ext uri="{C676402C-5697-4E1C-873F-D02D1690AC5C}">
        <p15:threadingInfo xmlns:p15="http://schemas.microsoft.com/office/powerpoint/2012/main" timeZoneBias="30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8-08-10T17:42:21.309" idx="7">
    <p:pos x="10" y="10"/>
    <p:text>Evan</p:text>
    <p:extLst>
      <p:ext uri="{C676402C-5697-4E1C-873F-D02D1690AC5C}">
        <p15:threadingInfo xmlns:p15="http://schemas.microsoft.com/office/powerpoint/2012/main" timeZoneBias="30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8-08-10T17:41:05.613" idx="3">
    <p:pos x="10" y="10"/>
    <p:text>Evan</p:text>
    <p:extLst>
      <p:ext uri="{C676402C-5697-4E1C-873F-D02D1690AC5C}">
        <p15:threadingInfo xmlns:p15="http://schemas.microsoft.com/office/powerpoint/2012/main" timeZoneBias="30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8-08-10T17:41:17.761" idx="4">
    <p:pos x="10" y="10"/>
    <p:text>Evan</p:text>
    <p:extLst>
      <p:ext uri="{C676402C-5697-4E1C-873F-D02D1690AC5C}">
        <p15:threadingInfo xmlns:p15="http://schemas.microsoft.com/office/powerpoint/2012/main" timeZoneBias="30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8-08-10T17:42:27.725" idx="8">
    <p:pos x="10" y="10"/>
    <p:text>Kirti</p:text>
    <p:extLst>
      <p:ext uri="{C676402C-5697-4E1C-873F-D02D1690AC5C}">
        <p15:threadingInfo xmlns:p15="http://schemas.microsoft.com/office/powerpoint/2012/main" timeZoneBias="30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8-08-10T17:42:27.725" idx="8">
    <p:pos x="10" y="10"/>
    <p:text>Kirti</p:text>
    <p:extLst>
      <p:ext uri="{C676402C-5697-4E1C-873F-D02D1690AC5C}">
        <p15:threadingInfo xmlns:p15="http://schemas.microsoft.com/office/powerpoint/2012/main" timeZoneBias="30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8-08-10T17:42:27.725" idx="8">
    <p:pos x="10" y="10"/>
    <p:text>Kirti</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B4AB3F-643F-4A95-8CEF-3FD69226D4D4}" type="datetimeFigureOut">
              <a:rPr lang="en-US" smtClean="0"/>
              <a:t>8/12/2018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8A77AF-46D0-43C4-9609-03E84018C7A7}" type="slidenum">
              <a:rPr lang="en-US" smtClean="0"/>
              <a:t>‹#›</a:t>
            </a:fld>
            <a:endParaRPr lang="en-US"/>
          </a:p>
        </p:txBody>
      </p:sp>
    </p:spTree>
    <p:extLst>
      <p:ext uri="{BB962C8B-B14F-4D97-AF65-F5344CB8AC3E}">
        <p14:creationId xmlns:p14="http://schemas.microsoft.com/office/powerpoint/2010/main" val="829904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Sam</a:t>
            </a:r>
            <a:endParaRPr lang="zh-CN" altLang="en-US" dirty="0"/>
          </a:p>
        </p:txBody>
      </p:sp>
      <p:sp>
        <p:nvSpPr>
          <p:cNvPr id="4" name="Slide Number Placeholder 3"/>
          <p:cNvSpPr>
            <a:spLocks noGrp="1"/>
          </p:cNvSpPr>
          <p:nvPr>
            <p:ph type="sldNum" sz="quarter" idx="10"/>
          </p:nvPr>
        </p:nvSpPr>
        <p:spPr/>
        <p:txBody>
          <a:bodyPr/>
          <a:lstStyle/>
          <a:p>
            <a:fld id="{A78A77AF-46D0-43C4-9609-03E84018C7A7}" type="slidenum">
              <a:rPr lang="en-US" smtClean="0"/>
              <a:t>2</a:t>
            </a:fld>
            <a:endParaRPr lang="en-US"/>
          </a:p>
        </p:txBody>
      </p:sp>
    </p:spTree>
    <p:extLst>
      <p:ext uri="{BB962C8B-B14F-4D97-AF65-F5344CB8AC3E}">
        <p14:creationId xmlns:p14="http://schemas.microsoft.com/office/powerpoint/2010/main" val="3686660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Then, speaking of the number of homicides on each city, Chicago is top one on the list and much higher than any other cities. </a:t>
            </a:r>
            <a:endParaRPr lang="en-US" dirty="0"/>
          </a:p>
        </p:txBody>
      </p:sp>
      <p:sp>
        <p:nvSpPr>
          <p:cNvPr id="4" name="Slide Number Placeholder 3"/>
          <p:cNvSpPr>
            <a:spLocks noGrp="1"/>
          </p:cNvSpPr>
          <p:nvPr>
            <p:ph type="sldNum" sz="quarter" idx="10"/>
          </p:nvPr>
        </p:nvSpPr>
        <p:spPr/>
        <p:txBody>
          <a:bodyPr/>
          <a:lstStyle/>
          <a:p>
            <a:fld id="{A78A77AF-46D0-43C4-9609-03E84018C7A7}" type="slidenum">
              <a:rPr lang="en-US" smtClean="0"/>
              <a:t>17</a:t>
            </a:fld>
            <a:endParaRPr lang="en-US"/>
          </a:p>
        </p:txBody>
      </p:sp>
    </p:spTree>
    <p:extLst>
      <p:ext uri="{BB962C8B-B14F-4D97-AF65-F5344CB8AC3E}">
        <p14:creationId xmlns:p14="http://schemas.microsoft.com/office/powerpoint/2010/main" val="731442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However, on comparing to the population of the respective states, Kansas City turns out to be the city with highest homicide rate. And this explains why Missouri was the top state with the highest homicide rate.  </a:t>
            </a:r>
          </a:p>
        </p:txBody>
      </p:sp>
      <p:sp>
        <p:nvSpPr>
          <p:cNvPr id="4" name="Slide Number Placeholder 3"/>
          <p:cNvSpPr>
            <a:spLocks noGrp="1"/>
          </p:cNvSpPr>
          <p:nvPr>
            <p:ph type="sldNum" sz="quarter" idx="10"/>
          </p:nvPr>
        </p:nvSpPr>
        <p:spPr/>
        <p:txBody>
          <a:bodyPr/>
          <a:lstStyle/>
          <a:p>
            <a:fld id="{A78A77AF-46D0-43C4-9609-03E84018C7A7}" type="slidenum">
              <a:rPr lang="en-US" smtClean="0"/>
              <a:t>18</a:t>
            </a:fld>
            <a:endParaRPr lang="en-US"/>
          </a:p>
        </p:txBody>
      </p:sp>
    </p:spTree>
    <p:extLst>
      <p:ext uri="{BB962C8B-B14F-4D97-AF65-F5344CB8AC3E}">
        <p14:creationId xmlns:p14="http://schemas.microsoft.com/office/powerpoint/2010/main" val="2936970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plot shows the disparity of closure rates between top 10 and last 10 cities. Here we can see some familiar names like Chicago (worst again!), Baltimore, Detroit.</a:t>
            </a:r>
          </a:p>
        </p:txBody>
      </p:sp>
      <p:sp>
        <p:nvSpPr>
          <p:cNvPr id="4" name="Slide Number Placeholder 3"/>
          <p:cNvSpPr>
            <a:spLocks noGrp="1"/>
          </p:cNvSpPr>
          <p:nvPr>
            <p:ph type="sldNum" sz="quarter" idx="10"/>
          </p:nvPr>
        </p:nvSpPr>
        <p:spPr/>
        <p:txBody>
          <a:bodyPr/>
          <a:lstStyle/>
          <a:p>
            <a:fld id="{A78A77AF-46D0-43C4-9609-03E84018C7A7}" type="slidenum">
              <a:rPr lang="en-US" smtClean="0"/>
              <a:t>19</a:t>
            </a:fld>
            <a:endParaRPr lang="en-US"/>
          </a:p>
        </p:txBody>
      </p:sp>
    </p:spTree>
    <p:extLst>
      <p:ext uri="{BB962C8B-B14F-4D97-AF65-F5344CB8AC3E}">
        <p14:creationId xmlns:p14="http://schemas.microsoft.com/office/powerpoint/2010/main" val="29546575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we want to explore more on the effectiveness, so we take a closer look at the cities with closure rate lower than 50%.</a:t>
            </a:r>
            <a:endParaRPr lang="en-US" dirty="0"/>
          </a:p>
        </p:txBody>
      </p:sp>
      <p:sp>
        <p:nvSpPr>
          <p:cNvPr id="4" name="Slide Number Placeholder 3"/>
          <p:cNvSpPr>
            <a:spLocks noGrp="1"/>
          </p:cNvSpPr>
          <p:nvPr>
            <p:ph type="sldNum" sz="quarter" idx="10"/>
          </p:nvPr>
        </p:nvSpPr>
        <p:spPr/>
        <p:txBody>
          <a:bodyPr/>
          <a:lstStyle/>
          <a:p>
            <a:fld id="{A78A77AF-46D0-43C4-9609-03E84018C7A7}" type="slidenum">
              <a:rPr lang="en-US" smtClean="0"/>
              <a:t>20</a:t>
            </a:fld>
            <a:endParaRPr lang="en-US"/>
          </a:p>
        </p:txBody>
      </p:sp>
    </p:spTree>
    <p:extLst>
      <p:ext uri="{BB962C8B-B14F-4D97-AF65-F5344CB8AC3E}">
        <p14:creationId xmlns:p14="http://schemas.microsoft.com/office/powerpoint/2010/main" val="473418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When we look at the volume of homicides again we have the stacked plot regarding of open and closed cases this time and you can have a more intuitive idea of how unsafe these cities can be. </a:t>
            </a:r>
            <a:endParaRPr lang="en-US" dirty="0"/>
          </a:p>
        </p:txBody>
      </p:sp>
      <p:sp>
        <p:nvSpPr>
          <p:cNvPr id="4" name="Slide Number Placeholder 3"/>
          <p:cNvSpPr>
            <a:spLocks noGrp="1"/>
          </p:cNvSpPr>
          <p:nvPr>
            <p:ph type="sldNum" sz="quarter" idx="10"/>
          </p:nvPr>
        </p:nvSpPr>
        <p:spPr/>
        <p:txBody>
          <a:bodyPr/>
          <a:lstStyle/>
          <a:p>
            <a:fld id="{A78A77AF-46D0-43C4-9609-03E84018C7A7}" type="slidenum">
              <a:rPr lang="en-US" smtClean="0"/>
              <a:t>21</a:t>
            </a:fld>
            <a:endParaRPr lang="en-US"/>
          </a:p>
        </p:txBody>
      </p:sp>
    </p:spTree>
    <p:extLst>
      <p:ext uri="{BB962C8B-B14F-4D97-AF65-F5344CB8AC3E}">
        <p14:creationId xmlns:p14="http://schemas.microsoft.com/office/powerpoint/2010/main" val="31319890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Based on the analysis above, we found 4 worst performing cities which are Chicago, Baltimore, Detroit and Los Angeles.</a:t>
            </a:r>
          </a:p>
          <a:p>
            <a:endParaRPr lang="en-US" dirty="0"/>
          </a:p>
        </p:txBody>
      </p:sp>
      <p:sp>
        <p:nvSpPr>
          <p:cNvPr id="4" name="Slide Number Placeholder 3"/>
          <p:cNvSpPr>
            <a:spLocks noGrp="1"/>
          </p:cNvSpPr>
          <p:nvPr>
            <p:ph type="sldNum" sz="quarter" idx="10"/>
          </p:nvPr>
        </p:nvSpPr>
        <p:spPr/>
        <p:txBody>
          <a:bodyPr/>
          <a:lstStyle/>
          <a:p>
            <a:fld id="{A78A77AF-46D0-43C4-9609-03E84018C7A7}" type="slidenum">
              <a:rPr lang="en-US" smtClean="0"/>
              <a:t>22</a:t>
            </a:fld>
            <a:endParaRPr lang="en-US"/>
          </a:p>
        </p:txBody>
      </p:sp>
    </p:spTree>
    <p:extLst>
      <p:ext uri="{BB962C8B-B14F-4D97-AF65-F5344CB8AC3E}">
        <p14:creationId xmlns:p14="http://schemas.microsoft.com/office/powerpoint/2010/main" val="36379502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4 cities account for nearly ¼ of all homicides, but 1/3 of all open cases in the data. </a:t>
            </a:r>
          </a:p>
        </p:txBody>
      </p:sp>
      <p:sp>
        <p:nvSpPr>
          <p:cNvPr id="4" name="Slide Number Placeholder 3"/>
          <p:cNvSpPr>
            <a:spLocks noGrp="1"/>
          </p:cNvSpPr>
          <p:nvPr>
            <p:ph type="sldNum" sz="quarter" idx="10"/>
          </p:nvPr>
        </p:nvSpPr>
        <p:spPr/>
        <p:txBody>
          <a:bodyPr/>
          <a:lstStyle/>
          <a:p>
            <a:fld id="{A78A77AF-46D0-43C4-9609-03E84018C7A7}" type="slidenum">
              <a:rPr lang="en-US" smtClean="0"/>
              <a:t>23</a:t>
            </a:fld>
            <a:endParaRPr lang="en-US"/>
          </a:p>
        </p:txBody>
      </p:sp>
    </p:spTree>
    <p:extLst>
      <p:ext uri="{BB962C8B-B14F-4D97-AF65-F5344CB8AC3E}">
        <p14:creationId xmlns:p14="http://schemas.microsoft.com/office/powerpoint/2010/main" val="27208488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Kirti</a:t>
            </a:r>
            <a:endParaRPr lang="zh-CN" altLang="en-US" dirty="0"/>
          </a:p>
        </p:txBody>
      </p:sp>
      <p:sp>
        <p:nvSpPr>
          <p:cNvPr id="4" name="Slide Number Placeholder 3"/>
          <p:cNvSpPr>
            <a:spLocks noGrp="1"/>
          </p:cNvSpPr>
          <p:nvPr>
            <p:ph type="sldNum" sz="quarter" idx="10"/>
          </p:nvPr>
        </p:nvSpPr>
        <p:spPr/>
        <p:txBody>
          <a:bodyPr/>
          <a:lstStyle/>
          <a:p>
            <a:fld id="{A78A77AF-46D0-43C4-9609-03E84018C7A7}" type="slidenum">
              <a:rPr lang="en-US" smtClean="0"/>
              <a:t>24</a:t>
            </a:fld>
            <a:endParaRPr lang="en-US"/>
          </a:p>
        </p:txBody>
      </p:sp>
    </p:spTree>
    <p:extLst>
      <p:ext uri="{BB962C8B-B14F-4D97-AF65-F5344CB8AC3E}">
        <p14:creationId xmlns:p14="http://schemas.microsoft.com/office/powerpoint/2010/main" val="12874511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Add animation to point out the area</a:t>
            </a:r>
            <a:endParaRPr lang="zh-CN" altLang="en-US" dirty="0"/>
          </a:p>
        </p:txBody>
      </p:sp>
      <p:sp>
        <p:nvSpPr>
          <p:cNvPr id="4" name="Slide Number Placeholder 3"/>
          <p:cNvSpPr>
            <a:spLocks noGrp="1"/>
          </p:cNvSpPr>
          <p:nvPr>
            <p:ph type="sldNum" sz="quarter" idx="10"/>
          </p:nvPr>
        </p:nvSpPr>
        <p:spPr/>
        <p:txBody>
          <a:bodyPr/>
          <a:lstStyle/>
          <a:p>
            <a:fld id="{A78A77AF-46D0-43C4-9609-03E84018C7A7}" type="slidenum">
              <a:rPr lang="en-US" smtClean="0"/>
              <a:t>31</a:t>
            </a:fld>
            <a:endParaRPr lang="en-US"/>
          </a:p>
        </p:txBody>
      </p:sp>
    </p:spTree>
    <p:extLst>
      <p:ext uri="{BB962C8B-B14F-4D97-AF65-F5344CB8AC3E}">
        <p14:creationId xmlns:p14="http://schemas.microsoft.com/office/powerpoint/2010/main" val="37161770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Kirti</a:t>
            </a:r>
            <a:endParaRPr lang="zh-CN" altLang="en-US" dirty="0"/>
          </a:p>
        </p:txBody>
      </p:sp>
      <p:sp>
        <p:nvSpPr>
          <p:cNvPr id="4" name="Slide Number Placeholder 3"/>
          <p:cNvSpPr>
            <a:spLocks noGrp="1"/>
          </p:cNvSpPr>
          <p:nvPr>
            <p:ph type="sldNum" sz="quarter" idx="10"/>
          </p:nvPr>
        </p:nvSpPr>
        <p:spPr/>
        <p:txBody>
          <a:bodyPr/>
          <a:lstStyle/>
          <a:p>
            <a:fld id="{A78A77AF-46D0-43C4-9609-03E84018C7A7}" type="slidenum">
              <a:rPr lang="en-US" smtClean="0"/>
              <a:t>43</a:t>
            </a:fld>
            <a:endParaRPr lang="en-US"/>
          </a:p>
        </p:txBody>
      </p:sp>
    </p:spTree>
    <p:extLst>
      <p:ext uri="{BB962C8B-B14F-4D97-AF65-F5344CB8AC3E}">
        <p14:creationId xmlns:p14="http://schemas.microsoft.com/office/powerpoint/2010/main" val="1684557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A78A77AF-46D0-43C4-9609-03E84018C7A7}" type="slidenum">
              <a:rPr lang="en-US" smtClean="0"/>
              <a:t>3</a:t>
            </a:fld>
            <a:endParaRPr lang="en-US"/>
          </a:p>
        </p:txBody>
      </p:sp>
    </p:spTree>
    <p:extLst>
      <p:ext uri="{BB962C8B-B14F-4D97-AF65-F5344CB8AC3E}">
        <p14:creationId xmlns:p14="http://schemas.microsoft.com/office/powerpoint/2010/main" val="2274969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Sam</a:t>
            </a:r>
            <a:endParaRPr lang="zh-CN" altLang="en-US" dirty="0"/>
          </a:p>
        </p:txBody>
      </p:sp>
      <p:sp>
        <p:nvSpPr>
          <p:cNvPr id="4" name="Slide Number Placeholder 3"/>
          <p:cNvSpPr>
            <a:spLocks noGrp="1"/>
          </p:cNvSpPr>
          <p:nvPr>
            <p:ph type="sldNum" sz="quarter" idx="10"/>
          </p:nvPr>
        </p:nvSpPr>
        <p:spPr/>
        <p:txBody>
          <a:bodyPr/>
          <a:lstStyle/>
          <a:p>
            <a:fld id="{A78A77AF-46D0-43C4-9609-03E84018C7A7}" type="slidenum">
              <a:rPr lang="en-US" smtClean="0"/>
              <a:t>44</a:t>
            </a:fld>
            <a:endParaRPr lang="en-US"/>
          </a:p>
        </p:txBody>
      </p:sp>
    </p:spTree>
    <p:extLst>
      <p:ext uri="{BB962C8B-B14F-4D97-AF65-F5344CB8AC3E}">
        <p14:creationId xmlns:p14="http://schemas.microsoft.com/office/powerpoint/2010/main" val="373620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Sam</a:t>
            </a:r>
            <a:endParaRPr lang="zh-CN" altLang="en-US" dirty="0"/>
          </a:p>
        </p:txBody>
      </p:sp>
      <p:sp>
        <p:nvSpPr>
          <p:cNvPr id="4" name="Slide Number Placeholder 3"/>
          <p:cNvSpPr>
            <a:spLocks noGrp="1"/>
          </p:cNvSpPr>
          <p:nvPr>
            <p:ph type="sldNum" sz="quarter" idx="10"/>
          </p:nvPr>
        </p:nvSpPr>
        <p:spPr/>
        <p:txBody>
          <a:bodyPr/>
          <a:lstStyle/>
          <a:p>
            <a:fld id="{A78A77AF-46D0-43C4-9609-03E84018C7A7}" type="slidenum">
              <a:rPr lang="en-US" smtClean="0"/>
              <a:t>48</a:t>
            </a:fld>
            <a:endParaRPr lang="en-US"/>
          </a:p>
        </p:txBody>
      </p:sp>
    </p:spTree>
    <p:extLst>
      <p:ext uri="{BB962C8B-B14F-4D97-AF65-F5344CB8AC3E}">
        <p14:creationId xmlns:p14="http://schemas.microsoft.com/office/powerpoint/2010/main" val="3243482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Sam</a:t>
            </a:r>
            <a:endParaRPr lang="zh-CN" altLang="en-US" dirty="0"/>
          </a:p>
        </p:txBody>
      </p:sp>
      <p:sp>
        <p:nvSpPr>
          <p:cNvPr id="4" name="Slide Number Placeholder 3"/>
          <p:cNvSpPr>
            <a:spLocks noGrp="1"/>
          </p:cNvSpPr>
          <p:nvPr>
            <p:ph type="sldNum" sz="quarter" idx="10"/>
          </p:nvPr>
        </p:nvSpPr>
        <p:spPr/>
        <p:txBody>
          <a:bodyPr/>
          <a:lstStyle/>
          <a:p>
            <a:fld id="{A78A77AF-46D0-43C4-9609-03E84018C7A7}" type="slidenum">
              <a:rPr lang="en-US" smtClean="0"/>
              <a:t>5</a:t>
            </a:fld>
            <a:endParaRPr lang="en-US"/>
          </a:p>
        </p:txBody>
      </p:sp>
    </p:spTree>
    <p:extLst>
      <p:ext uri="{BB962C8B-B14F-4D97-AF65-F5344CB8AC3E}">
        <p14:creationId xmlns:p14="http://schemas.microsoft.com/office/powerpoint/2010/main" val="2265235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Evan</a:t>
            </a:r>
            <a:endParaRPr lang="zh-CN" altLang="en-US" dirty="0"/>
          </a:p>
        </p:txBody>
      </p:sp>
      <p:sp>
        <p:nvSpPr>
          <p:cNvPr id="4" name="Slide Number Placeholder 3"/>
          <p:cNvSpPr>
            <a:spLocks noGrp="1"/>
          </p:cNvSpPr>
          <p:nvPr>
            <p:ph type="sldNum" sz="quarter" idx="10"/>
          </p:nvPr>
        </p:nvSpPr>
        <p:spPr/>
        <p:txBody>
          <a:bodyPr/>
          <a:lstStyle/>
          <a:p>
            <a:fld id="{A78A77AF-46D0-43C4-9609-03E84018C7A7}" type="slidenum">
              <a:rPr lang="en-US" smtClean="0"/>
              <a:t>6</a:t>
            </a:fld>
            <a:endParaRPr lang="en-US"/>
          </a:p>
        </p:txBody>
      </p:sp>
    </p:spTree>
    <p:extLst>
      <p:ext uri="{BB962C8B-B14F-4D97-AF65-F5344CB8AC3E}">
        <p14:creationId xmlns:p14="http://schemas.microsoft.com/office/powerpoint/2010/main" val="3355549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Add titles</a:t>
            </a:r>
            <a:endParaRPr lang="zh-CN" altLang="en-US" dirty="0"/>
          </a:p>
        </p:txBody>
      </p:sp>
      <p:sp>
        <p:nvSpPr>
          <p:cNvPr id="4" name="Slide Number Placeholder 3"/>
          <p:cNvSpPr>
            <a:spLocks noGrp="1"/>
          </p:cNvSpPr>
          <p:nvPr>
            <p:ph type="sldNum" sz="quarter" idx="10"/>
          </p:nvPr>
        </p:nvSpPr>
        <p:spPr/>
        <p:txBody>
          <a:bodyPr/>
          <a:lstStyle/>
          <a:p>
            <a:fld id="{A78A77AF-46D0-43C4-9609-03E84018C7A7}" type="slidenum">
              <a:rPr lang="en-US" smtClean="0"/>
              <a:t>12</a:t>
            </a:fld>
            <a:endParaRPr lang="en-US"/>
          </a:p>
        </p:txBody>
      </p:sp>
    </p:spTree>
    <p:extLst>
      <p:ext uri="{BB962C8B-B14F-4D97-AF65-F5344CB8AC3E}">
        <p14:creationId xmlns:p14="http://schemas.microsoft.com/office/powerpoint/2010/main" val="867584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Add animation of LV shooting </a:t>
            </a:r>
          </a:p>
        </p:txBody>
      </p:sp>
      <p:sp>
        <p:nvSpPr>
          <p:cNvPr id="4" name="Slide Number Placeholder 3"/>
          <p:cNvSpPr>
            <a:spLocks noGrp="1"/>
          </p:cNvSpPr>
          <p:nvPr>
            <p:ph type="sldNum" sz="quarter" idx="10"/>
          </p:nvPr>
        </p:nvSpPr>
        <p:spPr/>
        <p:txBody>
          <a:bodyPr/>
          <a:lstStyle/>
          <a:p>
            <a:fld id="{A78A77AF-46D0-43C4-9609-03E84018C7A7}" type="slidenum">
              <a:rPr lang="en-US" smtClean="0"/>
              <a:t>13</a:t>
            </a:fld>
            <a:endParaRPr lang="en-US"/>
          </a:p>
        </p:txBody>
      </p:sp>
    </p:spTree>
    <p:extLst>
      <p:ext uri="{BB962C8B-B14F-4D97-AF65-F5344CB8AC3E}">
        <p14:creationId xmlns:p14="http://schemas.microsoft.com/office/powerpoint/2010/main" val="3574471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Evan</a:t>
            </a:r>
            <a:endParaRPr lang="zh-CN" altLang="en-US" dirty="0"/>
          </a:p>
        </p:txBody>
      </p:sp>
      <p:sp>
        <p:nvSpPr>
          <p:cNvPr id="4" name="Slide Number Placeholder 3"/>
          <p:cNvSpPr>
            <a:spLocks noGrp="1"/>
          </p:cNvSpPr>
          <p:nvPr>
            <p:ph type="sldNum" sz="quarter" idx="10"/>
          </p:nvPr>
        </p:nvSpPr>
        <p:spPr/>
        <p:txBody>
          <a:bodyPr/>
          <a:lstStyle/>
          <a:p>
            <a:fld id="{A78A77AF-46D0-43C4-9609-03E84018C7A7}" type="slidenum">
              <a:rPr lang="en-US" smtClean="0"/>
              <a:t>14</a:t>
            </a:fld>
            <a:endParaRPr lang="en-US"/>
          </a:p>
        </p:txBody>
      </p:sp>
    </p:spTree>
    <p:extLst>
      <p:ext uri="{BB962C8B-B14F-4D97-AF65-F5344CB8AC3E}">
        <p14:creationId xmlns:p14="http://schemas.microsoft.com/office/powerpoint/2010/main" val="3953508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evaluating how to allocate federal resources, we want to consider two different metrics. First, where are homicides occurring most frequently? It is in these areas that we hope to make an effect via prevention. Second, where are homicide cases not being solved? Here is where we can make a significant improvement in investigation and closure. </a:t>
            </a:r>
          </a:p>
          <a:p>
            <a:endParaRPr lang="en-US" dirty="0"/>
          </a:p>
        </p:txBody>
      </p:sp>
      <p:sp>
        <p:nvSpPr>
          <p:cNvPr id="4" name="Slide Number Placeholder 3"/>
          <p:cNvSpPr>
            <a:spLocks noGrp="1"/>
          </p:cNvSpPr>
          <p:nvPr>
            <p:ph type="sldNum" sz="quarter" idx="10"/>
          </p:nvPr>
        </p:nvSpPr>
        <p:spPr/>
        <p:txBody>
          <a:bodyPr/>
          <a:lstStyle/>
          <a:p>
            <a:fld id="{A78A77AF-46D0-43C4-9609-03E84018C7A7}" type="slidenum">
              <a:rPr lang="en-US" smtClean="0"/>
              <a:t>15</a:t>
            </a:fld>
            <a:endParaRPr lang="en-US"/>
          </a:p>
        </p:txBody>
      </p:sp>
    </p:spTree>
    <p:extLst>
      <p:ext uri="{BB962C8B-B14F-4D97-AF65-F5344CB8AC3E}">
        <p14:creationId xmlns:p14="http://schemas.microsoft.com/office/powerpoint/2010/main" val="15577478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From our EDA, we selected top 6 states based on the </a:t>
            </a:r>
            <a:r>
              <a:rPr lang="en-US" altLang="zh-CN" sz="1200" kern="1200" dirty="0">
                <a:solidFill>
                  <a:schemeClr val="tx1"/>
                </a:solidFill>
                <a:effectLst/>
                <a:latin typeface="+mn-lt"/>
                <a:ea typeface="+mn-ea"/>
                <a:cs typeface="+mn-cs"/>
              </a:rPr>
              <a:t>volume of</a:t>
            </a:r>
            <a:r>
              <a:rPr lang="en-US" sz="1200" kern="1200" dirty="0">
                <a:solidFill>
                  <a:schemeClr val="tx1"/>
                </a:solidFill>
                <a:effectLst/>
                <a:latin typeface="+mn-lt"/>
                <a:ea typeface="+mn-ea"/>
                <a:cs typeface="+mn-cs"/>
              </a:rPr>
              <a:t> homicide</a:t>
            </a:r>
            <a:r>
              <a:rPr lang="en-US" altLang="zh-CN" sz="1200"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 The plot on the left shows the homicide rate over 10 years and the plot on the right shows the FBI crime rate on these states in the same time range. We can find the Missouri stands out of both plots.</a:t>
            </a:r>
          </a:p>
        </p:txBody>
      </p:sp>
      <p:sp>
        <p:nvSpPr>
          <p:cNvPr id="4" name="Slide Number Placeholder 3"/>
          <p:cNvSpPr>
            <a:spLocks noGrp="1"/>
          </p:cNvSpPr>
          <p:nvPr>
            <p:ph type="sldNum" sz="quarter" idx="10"/>
          </p:nvPr>
        </p:nvSpPr>
        <p:spPr/>
        <p:txBody>
          <a:bodyPr/>
          <a:lstStyle/>
          <a:p>
            <a:fld id="{A78A77AF-46D0-43C4-9609-03E84018C7A7}" type="slidenum">
              <a:rPr lang="en-US" smtClean="0"/>
              <a:t>16</a:t>
            </a:fld>
            <a:endParaRPr lang="en-US"/>
          </a:p>
        </p:txBody>
      </p:sp>
    </p:spTree>
    <p:extLst>
      <p:ext uri="{BB962C8B-B14F-4D97-AF65-F5344CB8AC3E}">
        <p14:creationId xmlns:p14="http://schemas.microsoft.com/office/powerpoint/2010/main" val="1313092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9193E-9586-46EA-8FB1-87890EA0DA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7E6EE1-BE84-41F1-923E-92C9B4CCED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ADA26C8-5149-4354-9158-CAA92B750A1F}"/>
              </a:ext>
            </a:extLst>
          </p:cNvPr>
          <p:cNvSpPr>
            <a:spLocks noGrp="1"/>
          </p:cNvSpPr>
          <p:nvPr>
            <p:ph type="dt" sz="half" idx="10"/>
          </p:nvPr>
        </p:nvSpPr>
        <p:spPr/>
        <p:txBody>
          <a:bodyPr/>
          <a:lstStyle/>
          <a:p>
            <a:fld id="{96D6878A-863D-4937-ABB9-36B8065FCFC4}" type="datetimeFigureOut">
              <a:rPr lang="en-US" smtClean="0"/>
              <a:t>8/12/2018</a:t>
            </a:fld>
            <a:endParaRPr lang="en-US"/>
          </a:p>
        </p:txBody>
      </p:sp>
      <p:sp>
        <p:nvSpPr>
          <p:cNvPr id="5" name="Footer Placeholder 4">
            <a:extLst>
              <a:ext uri="{FF2B5EF4-FFF2-40B4-BE49-F238E27FC236}">
                <a16:creationId xmlns:a16="http://schemas.microsoft.com/office/drawing/2014/main" id="{14AD4640-CF85-47CC-9953-77D171F64E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25767D-6973-4DB4-8936-063A20B9D098}"/>
              </a:ext>
            </a:extLst>
          </p:cNvPr>
          <p:cNvSpPr>
            <a:spLocks noGrp="1"/>
          </p:cNvSpPr>
          <p:nvPr>
            <p:ph type="sldNum" sz="quarter" idx="12"/>
          </p:nvPr>
        </p:nvSpPr>
        <p:spPr/>
        <p:txBody>
          <a:bodyPr/>
          <a:lstStyle/>
          <a:p>
            <a:fld id="{7F1E6352-9DB6-4A5F-A911-C48394FCF2F6}" type="slidenum">
              <a:rPr lang="en-US" smtClean="0"/>
              <a:t>‹#›</a:t>
            </a:fld>
            <a:endParaRPr lang="en-US"/>
          </a:p>
        </p:txBody>
      </p:sp>
    </p:spTree>
    <p:extLst>
      <p:ext uri="{BB962C8B-B14F-4D97-AF65-F5344CB8AC3E}">
        <p14:creationId xmlns:p14="http://schemas.microsoft.com/office/powerpoint/2010/main" val="766380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B6F54-D137-4F6A-AAE2-38FA4BA5F00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CE0FF2F-0189-41A1-A1E9-5D205128AAA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6AF15B-D398-4BE2-AE81-1DBB972C2714}"/>
              </a:ext>
            </a:extLst>
          </p:cNvPr>
          <p:cNvSpPr>
            <a:spLocks noGrp="1"/>
          </p:cNvSpPr>
          <p:nvPr>
            <p:ph type="dt" sz="half" idx="10"/>
          </p:nvPr>
        </p:nvSpPr>
        <p:spPr/>
        <p:txBody>
          <a:bodyPr/>
          <a:lstStyle/>
          <a:p>
            <a:fld id="{96D6878A-863D-4937-ABB9-36B8065FCFC4}" type="datetimeFigureOut">
              <a:rPr lang="en-US" smtClean="0"/>
              <a:t>8/12/2018</a:t>
            </a:fld>
            <a:endParaRPr lang="en-US"/>
          </a:p>
        </p:txBody>
      </p:sp>
      <p:sp>
        <p:nvSpPr>
          <p:cNvPr id="5" name="Footer Placeholder 4">
            <a:extLst>
              <a:ext uri="{FF2B5EF4-FFF2-40B4-BE49-F238E27FC236}">
                <a16:creationId xmlns:a16="http://schemas.microsoft.com/office/drawing/2014/main" id="{D54BAA69-F46D-4C1A-BBF0-43C3622484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1BCF14-AD66-48D6-AA7C-EE1911A943DF}"/>
              </a:ext>
            </a:extLst>
          </p:cNvPr>
          <p:cNvSpPr>
            <a:spLocks noGrp="1"/>
          </p:cNvSpPr>
          <p:nvPr>
            <p:ph type="sldNum" sz="quarter" idx="12"/>
          </p:nvPr>
        </p:nvSpPr>
        <p:spPr/>
        <p:txBody>
          <a:bodyPr/>
          <a:lstStyle/>
          <a:p>
            <a:fld id="{7F1E6352-9DB6-4A5F-A911-C48394FCF2F6}" type="slidenum">
              <a:rPr lang="en-US" smtClean="0"/>
              <a:t>‹#›</a:t>
            </a:fld>
            <a:endParaRPr lang="en-US"/>
          </a:p>
        </p:txBody>
      </p:sp>
    </p:spTree>
    <p:extLst>
      <p:ext uri="{BB962C8B-B14F-4D97-AF65-F5344CB8AC3E}">
        <p14:creationId xmlns:p14="http://schemas.microsoft.com/office/powerpoint/2010/main" val="1970369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3185D6-7C9F-43A1-A697-850154D622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6EB0EE-0CB8-49F1-9F70-A421DFE0F1D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334250-5B5C-4A86-92F0-51F44BC1B394}"/>
              </a:ext>
            </a:extLst>
          </p:cNvPr>
          <p:cNvSpPr>
            <a:spLocks noGrp="1"/>
          </p:cNvSpPr>
          <p:nvPr>
            <p:ph type="dt" sz="half" idx="10"/>
          </p:nvPr>
        </p:nvSpPr>
        <p:spPr/>
        <p:txBody>
          <a:bodyPr/>
          <a:lstStyle/>
          <a:p>
            <a:fld id="{96D6878A-863D-4937-ABB9-36B8065FCFC4}" type="datetimeFigureOut">
              <a:rPr lang="en-US" smtClean="0"/>
              <a:t>8/12/2018</a:t>
            </a:fld>
            <a:endParaRPr lang="en-US"/>
          </a:p>
        </p:txBody>
      </p:sp>
      <p:sp>
        <p:nvSpPr>
          <p:cNvPr id="5" name="Footer Placeholder 4">
            <a:extLst>
              <a:ext uri="{FF2B5EF4-FFF2-40B4-BE49-F238E27FC236}">
                <a16:creationId xmlns:a16="http://schemas.microsoft.com/office/drawing/2014/main" id="{26BBD1E7-EAF3-482D-9290-8209D0DE92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6BD72C-D0C6-4874-B4F6-B7510854B79C}"/>
              </a:ext>
            </a:extLst>
          </p:cNvPr>
          <p:cNvSpPr>
            <a:spLocks noGrp="1"/>
          </p:cNvSpPr>
          <p:nvPr>
            <p:ph type="sldNum" sz="quarter" idx="12"/>
          </p:nvPr>
        </p:nvSpPr>
        <p:spPr/>
        <p:txBody>
          <a:bodyPr/>
          <a:lstStyle/>
          <a:p>
            <a:fld id="{7F1E6352-9DB6-4A5F-A911-C48394FCF2F6}" type="slidenum">
              <a:rPr lang="en-US" smtClean="0"/>
              <a:t>‹#›</a:t>
            </a:fld>
            <a:endParaRPr lang="en-US"/>
          </a:p>
        </p:txBody>
      </p:sp>
    </p:spTree>
    <p:extLst>
      <p:ext uri="{BB962C8B-B14F-4D97-AF65-F5344CB8AC3E}">
        <p14:creationId xmlns:p14="http://schemas.microsoft.com/office/powerpoint/2010/main" val="36353936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9193E-9586-46EA-8FB1-87890EA0DA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7E6EE1-BE84-41F1-923E-92C9B4CCED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ADA26C8-5149-4354-9158-CAA92B750A1F}"/>
              </a:ext>
            </a:extLst>
          </p:cNvPr>
          <p:cNvSpPr>
            <a:spLocks noGrp="1"/>
          </p:cNvSpPr>
          <p:nvPr>
            <p:ph type="dt" sz="half" idx="10"/>
          </p:nvPr>
        </p:nvSpPr>
        <p:spPr/>
        <p:txBody>
          <a:bodyPr/>
          <a:lstStyle/>
          <a:p>
            <a:fld id="{96D6878A-863D-4937-ABB9-36B8065FCFC4}" type="datetimeFigureOut">
              <a:rPr lang="en-US" smtClean="0"/>
              <a:t>8/12/2018</a:t>
            </a:fld>
            <a:endParaRPr lang="en-US"/>
          </a:p>
        </p:txBody>
      </p:sp>
      <p:sp>
        <p:nvSpPr>
          <p:cNvPr id="5" name="Footer Placeholder 4">
            <a:extLst>
              <a:ext uri="{FF2B5EF4-FFF2-40B4-BE49-F238E27FC236}">
                <a16:creationId xmlns:a16="http://schemas.microsoft.com/office/drawing/2014/main" id="{14AD4640-CF85-47CC-9953-77D171F64E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25767D-6973-4DB4-8936-063A20B9D098}"/>
              </a:ext>
            </a:extLst>
          </p:cNvPr>
          <p:cNvSpPr>
            <a:spLocks noGrp="1"/>
          </p:cNvSpPr>
          <p:nvPr>
            <p:ph type="sldNum" sz="quarter" idx="12"/>
          </p:nvPr>
        </p:nvSpPr>
        <p:spPr/>
        <p:txBody>
          <a:bodyPr/>
          <a:lstStyle/>
          <a:p>
            <a:fld id="{7F1E6352-9DB6-4A5F-A911-C48394FCF2F6}" type="slidenum">
              <a:rPr lang="en-US" smtClean="0"/>
              <a:t>‹#›</a:t>
            </a:fld>
            <a:endParaRPr lang="en-US"/>
          </a:p>
        </p:txBody>
      </p:sp>
    </p:spTree>
    <p:extLst>
      <p:ext uri="{BB962C8B-B14F-4D97-AF65-F5344CB8AC3E}">
        <p14:creationId xmlns:p14="http://schemas.microsoft.com/office/powerpoint/2010/main" val="30348561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68BBF-0CC7-4FA7-B9CA-70D61CA68D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8B3EE3-5B24-4D38-9667-72011CAFD9D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8BBD7D-46E2-4296-A8A9-6B6C481086C2}"/>
              </a:ext>
            </a:extLst>
          </p:cNvPr>
          <p:cNvSpPr>
            <a:spLocks noGrp="1"/>
          </p:cNvSpPr>
          <p:nvPr>
            <p:ph type="dt" sz="half" idx="10"/>
          </p:nvPr>
        </p:nvSpPr>
        <p:spPr/>
        <p:txBody>
          <a:bodyPr/>
          <a:lstStyle/>
          <a:p>
            <a:fld id="{96D6878A-863D-4937-ABB9-36B8065FCFC4}" type="datetimeFigureOut">
              <a:rPr lang="en-US" smtClean="0"/>
              <a:t>8/12/2018</a:t>
            </a:fld>
            <a:endParaRPr lang="en-US"/>
          </a:p>
        </p:txBody>
      </p:sp>
      <p:sp>
        <p:nvSpPr>
          <p:cNvPr id="5" name="Footer Placeholder 4">
            <a:extLst>
              <a:ext uri="{FF2B5EF4-FFF2-40B4-BE49-F238E27FC236}">
                <a16:creationId xmlns:a16="http://schemas.microsoft.com/office/drawing/2014/main" id="{8C2B9B25-20F9-4E2B-801A-032FF62821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8C5445-AEA7-4CDF-8B46-B1F405B93A1C}"/>
              </a:ext>
            </a:extLst>
          </p:cNvPr>
          <p:cNvSpPr>
            <a:spLocks noGrp="1"/>
          </p:cNvSpPr>
          <p:nvPr>
            <p:ph type="sldNum" sz="quarter" idx="12"/>
          </p:nvPr>
        </p:nvSpPr>
        <p:spPr/>
        <p:txBody>
          <a:bodyPr/>
          <a:lstStyle/>
          <a:p>
            <a:fld id="{7F1E6352-9DB6-4A5F-A911-C48394FCF2F6}" type="slidenum">
              <a:rPr lang="en-US" smtClean="0"/>
              <a:t>‹#›</a:t>
            </a:fld>
            <a:endParaRPr lang="en-US"/>
          </a:p>
        </p:txBody>
      </p:sp>
    </p:spTree>
    <p:extLst>
      <p:ext uri="{BB962C8B-B14F-4D97-AF65-F5344CB8AC3E}">
        <p14:creationId xmlns:p14="http://schemas.microsoft.com/office/powerpoint/2010/main" val="39481383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D7BC0-8A6A-4935-B820-7EA3279E95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9327B5-970A-4A69-9EFF-EAC981C8D0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8BE563C-08FC-4698-9CC9-57871E8F006D}"/>
              </a:ext>
            </a:extLst>
          </p:cNvPr>
          <p:cNvSpPr>
            <a:spLocks noGrp="1"/>
          </p:cNvSpPr>
          <p:nvPr>
            <p:ph type="dt" sz="half" idx="10"/>
          </p:nvPr>
        </p:nvSpPr>
        <p:spPr/>
        <p:txBody>
          <a:bodyPr/>
          <a:lstStyle/>
          <a:p>
            <a:fld id="{96D6878A-863D-4937-ABB9-36B8065FCFC4}" type="datetimeFigureOut">
              <a:rPr lang="en-US" smtClean="0"/>
              <a:t>8/12/2018</a:t>
            </a:fld>
            <a:endParaRPr lang="en-US"/>
          </a:p>
        </p:txBody>
      </p:sp>
      <p:sp>
        <p:nvSpPr>
          <p:cNvPr id="5" name="Footer Placeholder 4">
            <a:extLst>
              <a:ext uri="{FF2B5EF4-FFF2-40B4-BE49-F238E27FC236}">
                <a16:creationId xmlns:a16="http://schemas.microsoft.com/office/drawing/2014/main" id="{CEBC4592-67E3-46F8-9B3E-6C072DEE6D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12C954-BAF2-4E5A-B9A6-1C987EC0B581}"/>
              </a:ext>
            </a:extLst>
          </p:cNvPr>
          <p:cNvSpPr>
            <a:spLocks noGrp="1"/>
          </p:cNvSpPr>
          <p:nvPr>
            <p:ph type="sldNum" sz="quarter" idx="12"/>
          </p:nvPr>
        </p:nvSpPr>
        <p:spPr/>
        <p:txBody>
          <a:bodyPr/>
          <a:lstStyle/>
          <a:p>
            <a:fld id="{7F1E6352-9DB6-4A5F-A911-C48394FCF2F6}" type="slidenum">
              <a:rPr lang="en-US" smtClean="0"/>
              <a:t>‹#›</a:t>
            </a:fld>
            <a:endParaRPr lang="en-US"/>
          </a:p>
        </p:txBody>
      </p:sp>
    </p:spTree>
    <p:extLst>
      <p:ext uri="{BB962C8B-B14F-4D97-AF65-F5344CB8AC3E}">
        <p14:creationId xmlns:p14="http://schemas.microsoft.com/office/powerpoint/2010/main" val="29543625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2CDDE-C6E2-4280-A3C1-20FF0AEBEC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B0F3F2-7BE1-4D4E-AD3C-AD7589191AF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E3BAE8E-413E-4B92-BD07-1CC340CEC5A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CDB2DC1-88E6-49C7-9A79-91B505D907FE}"/>
              </a:ext>
            </a:extLst>
          </p:cNvPr>
          <p:cNvSpPr>
            <a:spLocks noGrp="1"/>
          </p:cNvSpPr>
          <p:nvPr>
            <p:ph type="dt" sz="half" idx="10"/>
          </p:nvPr>
        </p:nvSpPr>
        <p:spPr/>
        <p:txBody>
          <a:bodyPr/>
          <a:lstStyle/>
          <a:p>
            <a:fld id="{96D6878A-863D-4937-ABB9-36B8065FCFC4}" type="datetimeFigureOut">
              <a:rPr lang="en-US" smtClean="0"/>
              <a:t>8/12/2018</a:t>
            </a:fld>
            <a:endParaRPr lang="en-US"/>
          </a:p>
        </p:txBody>
      </p:sp>
      <p:sp>
        <p:nvSpPr>
          <p:cNvPr id="6" name="Footer Placeholder 5">
            <a:extLst>
              <a:ext uri="{FF2B5EF4-FFF2-40B4-BE49-F238E27FC236}">
                <a16:creationId xmlns:a16="http://schemas.microsoft.com/office/drawing/2014/main" id="{733A51EF-DB42-42C6-AD13-8EDC68A46C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60BCEE-0500-48AC-B1C1-F28BB0B77FCF}"/>
              </a:ext>
            </a:extLst>
          </p:cNvPr>
          <p:cNvSpPr>
            <a:spLocks noGrp="1"/>
          </p:cNvSpPr>
          <p:nvPr>
            <p:ph type="sldNum" sz="quarter" idx="12"/>
          </p:nvPr>
        </p:nvSpPr>
        <p:spPr/>
        <p:txBody>
          <a:bodyPr/>
          <a:lstStyle/>
          <a:p>
            <a:fld id="{7F1E6352-9DB6-4A5F-A911-C48394FCF2F6}" type="slidenum">
              <a:rPr lang="en-US" smtClean="0"/>
              <a:t>‹#›</a:t>
            </a:fld>
            <a:endParaRPr lang="en-US"/>
          </a:p>
        </p:txBody>
      </p:sp>
    </p:spTree>
    <p:extLst>
      <p:ext uri="{BB962C8B-B14F-4D97-AF65-F5344CB8AC3E}">
        <p14:creationId xmlns:p14="http://schemas.microsoft.com/office/powerpoint/2010/main" val="42303527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E3515-ECEF-4D3C-8C16-DC30888F898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E53A25-1CF5-4081-94FB-8F293F11CC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46440C4-9CCF-4F13-B92F-A1C0F36ED0C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8559CF6-02D2-4FBF-92B0-DCBB0F6A1E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5D54138-CDF4-4413-A1CB-31C66FB9A06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E282755-09D4-456F-ABF1-CEFDF69965D1}"/>
              </a:ext>
            </a:extLst>
          </p:cNvPr>
          <p:cNvSpPr>
            <a:spLocks noGrp="1"/>
          </p:cNvSpPr>
          <p:nvPr>
            <p:ph type="dt" sz="half" idx="10"/>
          </p:nvPr>
        </p:nvSpPr>
        <p:spPr/>
        <p:txBody>
          <a:bodyPr/>
          <a:lstStyle/>
          <a:p>
            <a:fld id="{96D6878A-863D-4937-ABB9-36B8065FCFC4}" type="datetimeFigureOut">
              <a:rPr lang="en-US" smtClean="0"/>
              <a:t>8/12/2018</a:t>
            </a:fld>
            <a:endParaRPr lang="en-US"/>
          </a:p>
        </p:txBody>
      </p:sp>
      <p:sp>
        <p:nvSpPr>
          <p:cNvPr id="8" name="Footer Placeholder 7">
            <a:extLst>
              <a:ext uri="{FF2B5EF4-FFF2-40B4-BE49-F238E27FC236}">
                <a16:creationId xmlns:a16="http://schemas.microsoft.com/office/drawing/2014/main" id="{BD07E1C3-AC93-4083-BA24-8822CF3E4CB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F369C5-C44E-4DFE-8FF0-3BB9867478A9}"/>
              </a:ext>
            </a:extLst>
          </p:cNvPr>
          <p:cNvSpPr>
            <a:spLocks noGrp="1"/>
          </p:cNvSpPr>
          <p:nvPr>
            <p:ph type="sldNum" sz="quarter" idx="12"/>
          </p:nvPr>
        </p:nvSpPr>
        <p:spPr/>
        <p:txBody>
          <a:bodyPr/>
          <a:lstStyle/>
          <a:p>
            <a:fld id="{7F1E6352-9DB6-4A5F-A911-C48394FCF2F6}" type="slidenum">
              <a:rPr lang="en-US" smtClean="0"/>
              <a:t>‹#›</a:t>
            </a:fld>
            <a:endParaRPr lang="en-US"/>
          </a:p>
        </p:txBody>
      </p:sp>
    </p:spTree>
    <p:extLst>
      <p:ext uri="{BB962C8B-B14F-4D97-AF65-F5344CB8AC3E}">
        <p14:creationId xmlns:p14="http://schemas.microsoft.com/office/powerpoint/2010/main" val="24247976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631E6-9DEA-4198-8C5F-B86C156534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4277F19-9C14-405B-A010-DCE0730C9941}"/>
              </a:ext>
            </a:extLst>
          </p:cNvPr>
          <p:cNvSpPr>
            <a:spLocks noGrp="1"/>
          </p:cNvSpPr>
          <p:nvPr>
            <p:ph type="dt" sz="half" idx="10"/>
          </p:nvPr>
        </p:nvSpPr>
        <p:spPr/>
        <p:txBody>
          <a:bodyPr/>
          <a:lstStyle/>
          <a:p>
            <a:fld id="{96D6878A-863D-4937-ABB9-36B8065FCFC4}" type="datetimeFigureOut">
              <a:rPr lang="en-US" smtClean="0"/>
              <a:t>8/12/2018</a:t>
            </a:fld>
            <a:endParaRPr lang="en-US"/>
          </a:p>
        </p:txBody>
      </p:sp>
      <p:sp>
        <p:nvSpPr>
          <p:cNvPr id="4" name="Footer Placeholder 3">
            <a:extLst>
              <a:ext uri="{FF2B5EF4-FFF2-40B4-BE49-F238E27FC236}">
                <a16:creationId xmlns:a16="http://schemas.microsoft.com/office/drawing/2014/main" id="{EDF52E9C-2C44-4FB2-948D-5C3BB5F897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0B5C3A-C381-45A9-8B8A-F7BDE2B9A076}"/>
              </a:ext>
            </a:extLst>
          </p:cNvPr>
          <p:cNvSpPr>
            <a:spLocks noGrp="1"/>
          </p:cNvSpPr>
          <p:nvPr>
            <p:ph type="sldNum" sz="quarter" idx="12"/>
          </p:nvPr>
        </p:nvSpPr>
        <p:spPr/>
        <p:txBody>
          <a:bodyPr/>
          <a:lstStyle/>
          <a:p>
            <a:fld id="{7F1E6352-9DB6-4A5F-A911-C48394FCF2F6}" type="slidenum">
              <a:rPr lang="en-US" smtClean="0"/>
              <a:t>‹#›</a:t>
            </a:fld>
            <a:endParaRPr lang="en-US"/>
          </a:p>
        </p:txBody>
      </p:sp>
    </p:spTree>
    <p:extLst>
      <p:ext uri="{BB962C8B-B14F-4D97-AF65-F5344CB8AC3E}">
        <p14:creationId xmlns:p14="http://schemas.microsoft.com/office/powerpoint/2010/main" val="28146569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16DF41-BA6D-433D-9C26-2E4EB966607C}"/>
              </a:ext>
            </a:extLst>
          </p:cNvPr>
          <p:cNvSpPr>
            <a:spLocks noGrp="1"/>
          </p:cNvSpPr>
          <p:nvPr>
            <p:ph type="dt" sz="half" idx="10"/>
          </p:nvPr>
        </p:nvSpPr>
        <p:spPr/>
        <p:txBody>
          <a:bodyPr/>
          <a:lstStyle/>
          <a:p>
            <a:fld id="{96D6878A-863D-4937-ABB9-36B8065FCFC4}" type="datetimeFigureOut">
              <a:rPr lang="en-US" smtClean="0"/>
              <a:t>8/12/2018</a:t>
            </a:fld>
            <a:endParaRPr lang="en-US"/>
          </a:p>
        </p:txBody>
      </p:sp>
      <p:sp>
        <p:nvSpPr>
          <p:cNvPr id="3" name="Footer Placeholder 2">
            <a:extLst>
              <a:ext uri="{FF2B5EF4-FFF2-40B4-BE49-F238E27FC236}">
                <a16:creationId xmlns:a16="http://schemas.microsoft.com/office/drawing/2014/main" id="{BD6F76F8-90F1-4562-BF23-6A3FA0D0AE0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A9D960B-CB62-461D-8671-582582DB31EE}"/>
              </a:ext>
            </a:extLst>
          </p:cNvPr>
          <p:cNvSpPr>
            <a:spLocks noGrp="1"/>
          </p:cNvSpPr>
          <p:nvPr>
            <p:ph type="sldNum" sz="quarter" idx="12"/>
          </p:nvPr>
        </p:nvSpPr>
        <p:spPr/>
        <p:txBody>
          <a:bodyPr/>
          <a:lstStyle/>
          <a:p>
            <a:fld id="{7F1E6352-9DB6-4A5F-A911-C48394FCF2F6}" type="slidenum">
              <a:rPr lang="en-US" smtClean="0"/>
              <a:t>‹#›</a:t>
            </a:fld>
            <a:endParaRPr lang="en-US"/>
          </a:p>
        </p:txBody>
      </p:sp>
    </p:spTree>
    <p:extLst>
      <p:ext uri="{BB962C8B-B14F-4D97-AF65-F5344CB8AC3E}">
        <p14:creationId xmlns:p14="http://schemas.microsoft.com/office/powerpoint/2010/main" val="30279939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94D56-3A8F-4293-81BE-420C94AD16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810F4A-0619-4F55-82CB-FA0630F09A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88475D4-C50F-45FA-A02B-76AB8C6BA0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58C1E09-A8B4-41A9-9116-E943D4151E91}"/>
              </a:ext>
            </a:extLst>
          </p:cNvPr>
          <p:cNvSpPr>
            <a:spLocks noGrp="1"/>
          </p:cNvSpPr>
          <p:nvPr>
            <p:ph type="dt" sz="half" idx="10"/>
          </p:nvPr>
        </p:nvSpPr>
        <p:spPr/>
        <p:txBody>
          <a:bodyPr/>
          <a:lstStyle/>
          <a:p>
            <a:fld id="{96D6878A-863D-4937-ABB9-36B8065FCFC4}" type="datetimeFigureOut">
              <a:rPr lang="en-US" smtClean="0"/>
              <a:t>8/12/2018</a:t>
            </a:fld>
            <a:endParaRPr lang="en-US"/>
          </a:p>
        </p:txBody>
      </p:sp>
      <p:sp>
        <p:nvSpPr>
          <p:cNvPr id="6" name="Footer Placeholder 5">
            <a:extLst>
              <a:ext uri="{FF2B5EF4-FFF2-40B4-BE49-F238E27FC236}">
                <a16:creationId xmlns:a16="http://schemas.microsoft.com/office/drawing/2014/main" id="{D1FC8992-A8E8-42B3-9D86-3895606FEC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3F550A-C2F3-43EE-8614-19644C13774F}"/>
              </a:ext>
            </a:extLst>
          </p:cNvPr>
          <p:cNvSpPr>
            <a:spLocks noGrp="1"/>
          </p:cNvSpPr>
          <p:nvPr>
            <p:ph type="sldNum" sz="quarter" idx="12"/>
          </p:nvPr>
        </p:nvSpPr>
        <p:spPr/>
        <p:txBody>
          <a:bodyPr/>
          <a:lstStyle/>
          <a:p>
            <a:fld id="{7F1E6352-9DB6-4A5F-A911-C48394FCF2F6}" type="slidenum">
              <a:rPr lang="en-US" smtClean="0"/>
              <a:t>‹#›</a:t>
            </a:fld>
            <a:endParaRPr lang="en-US"/>
          </a:p>
        </p:txBody>
      </p:sp>
    </p:spTree>
    <p:extLst>
      <p:ext uri="{BB962C8B-B14F-4D97-AF65-F5344CB8AC3E}">
        <p14:creationId xmlns:p14="http://schemas.microsoft.com/office/powerpoint/2010/main" val="2137800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68BBF-0CC7-4FA7-B9CA-70D61CA68D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8B3EE3-5B24-4D38-9667-72011CAFD9D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8BBD7D-46E2-4296-A8A9-6B6C481086C2}"/>
              </a:ext>
            </a:extLst>
          </p:cNvPr>
          <p:cNvSpPr>
            <a:spLocks noGrp="1"/>
          </p:cNvSpPr>
          <p:nvPr>
            <p:ph type="dt" sz="half" idx="10"/>
          </p:nvPr>
        </p:nvSpPr>
        <p:spPr/>
        <p:txBody>
          <a:bodyPr/>
          <a:lstStyle/>
          <a:p>
            <a:fld id="{96D6878A-863D-4937-ABB9-36B8065FCFC4}" type="datetimeFigureOut">
              <a:rPr lang="en-US" smtClean="0"/>
              <a:t>8/12/2018</a:t>
            </a:fld>
            <a:endParaRPr lang="en-US"/>
          </a:p>
        </p:txBody>
      </p:sp>
      <p:sp>
        <p:nvSpPr>
          <p:cNvPr id="5" name="Footer Placeholder 4">
            <a:extLst>
              <a:ext uri="{FF2B5EF4-FFF2-40B4-BE49-F238E27FC236}">
                <a16:creationId xmlns:a16="http://schemas.microsoft.com/office/drawing/2014/main" id="{8C2B9B25-20F9-4E2B-801A-032FF62821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8C5445-AEA7-4CDF-8B46-B1F405B93A1C}"/>
              </a:ext>
            </a:extLst>
          </p:cNvPr>
          <p:cNvSpPr>
            <a:spLocks noGrp="1"/>
          </p:cNvSpPr>
          <p:nvPr>
            <p:ph type="sldNum" sz="quarter" idx="12"/>
          </p:nvPr>
        </p:nvSpPr>
        <p:spPr/>
        <p:txBody>
          <a:bodyPr/>
          <a:lstStyle/>
          <a:p>
            <a:fld id="{7F1E6352-9DB6-4A5F-A911-C48394FCF2F6}" type="slidenum">
              <a:rPr lang="en-US" smtClean="0"/>
              <a:t>‹#›</a:t>
            </a:fld>
            <a:endParaRPr lang="en-US"/>
          </a:p>
        </p:txBody>
      </p:sp>
    </p:spTree>
    <p:extLst>
      <p:ext uri="{BB962C8B-B14F-4D97-AF65-F5344CB8AC3E}">
        <p14:creationId xmlns:p14="http://schemas.microsoft.com/office/powerpoint/2010/main" val="6728477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7D5FE-79B5-43CC-99A0-F0E36B53FF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9FC9EA-098E-4217-9204-1BA1D45D07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CBBEA20-EFF9-47E1-BBDB-80DDB44DF0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14921FE-031B-4EA8-9DFF-F1B5882E062B}"/>
              </a:ext>
            </a:extLst>
          </p:cNvPr>
          <p:cNvSpPr>
            <a:spLocks noGrp="1"/>
          </p:cNvSpPr>
          <p:nvPr>
            <p:ph type="dt" sz="half" idx="10"/>
          </p:nvPr>
        </p:nvSpPr>
        <p:spPr/>
        <p:txBody>
          <a:bodyPr/>
          <a:lstStyle/>
          <a:p>
            <a:fld id="{96D6878A-863D-4937-ABB9-36B8065FCFC4}" type="datetimeFigureOut">
              <a:rPr lang="en-US" smtClean="0"/>
              <a:t>8/12/2018</a:t>
            </a:fld>
            <a:endParaRPr lang="en-US"/>
          </a:p>
        </p:txBody>
      </p:sp>
      <p:sp>
        <p:nvSpPr>
          <p:cNvPr id="6" name="Footer Placeholder 5">
            <a:extLst>
              <a:ext uri="{FF2B5EF4-FFF2-40B4-BE49-F238E27FC236}">
                <a16:creationId xmlns:a16="http://schemas.microsoft.com/office/drawing/2014/main" id="{38956A39-1424-43CB-8B2D-B63A257825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FA3FC1-BD58-4E0A-8E5A-8DD80D37FA76}"/>
              </a:ext>
            </a:extLst>
          </p:cNvPr>
          <p:cNvSpPr>
            <a:spLocks noGrp="1"/>
          </p:cNvSpPr>
          <p:nvPr>
            <p:ph type="sldNum" sz="quarter" idx="12"/>
          </p:nvPr>
        </p:nvSpPr>
        <p:spPr/>
        <p:txBody>
          <a:bodyPr/>
          <a:lstStyle/>
          <a:p>
            <a:fld id="{7F1E6352-9DB6-4A5F-A911-C48394FCF2F6}" type="slidenum">
              <a:rPr lang="en-US" smtClean="0"/>
              <a:t>‹#›</a:t>
            </a:fld>
            <a:endParaRPr lang="en-US"/>
          </a:p>
        </p:txBody>
      </p:sp>
    </p:spTree>
    <p:extLst>
      <p:ext uri="{BB962C8B-B14F-4D97-AF65-F5344CB8AC3E}">
        <p14:creationId xmlns:p14="http://schemas.microsoft.com/office/powerpoint/2010/main" val="27658518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B6F54-D137-4F6A-AAE2-38FA4BA5F00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CE0FF2F-0189-41A1-A1E9-5D205128AAA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6AF15B-D398-4BE2-AE81-1DBB972C2714}"/>
              </a:ext>
            </a:extLst>
          </p:cNvPr>
          <p:cNvSpPr>
            <a:spLocks noGrp="1"/>
          </p:cNvSpPr>
          <p:nvPr>
            <p:ph type="dt" sz="half" idx="10"/>
          </p:nvPr>
        </p:nvSpPr>
        <p:spPr/>
        <p:txBody>
          <a:bodyPr/>
          <a:lstStyle/>
          <a:p>
            <a:fld id="{96D6878A-863D-4937-ABB9-36B8065FCFC4}" type="datetimeFigureOut">
              <a:rPr lang="en-US" smtClean="0"/>
              <a:t>8/12/2018</a:t>
            </a:fld>
            <a:endParaRPr lang="en-US"/>
          </a:p>
        </p:txBody>
      </p:sp>
      <p:sp>
        <p:nvSpPr>
          <p:cNvPr id="5" name="Footer Placeholder 4">
            <a:extLst>
              <a:ext uri="{FF2B5EF4-FFF2-40B4-BE49-F238E27FC236}">
                <a16:creationId xmlns:a16="http://schemas.microsoft.com/office/drawing/2014/main" id="{D54BAA69-F46D-4C1A-BBF0-43C3622484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1BCF14-AD66-48D6-AA7C-EE1911A943DF}"/>
              </a:ext>
            </a:extLst>
          </p:cNvPr>
          <p:cNvSpPr>
            <a:spLocks noGrp="1"/>
          </p:cNvSpPr>
          <p:nvPr>
            <p:ph type="sldNum" sz="quarter" idx="12"/>
          </p:nvPr>
        </p:nvSpPr>
        <p:spPr/>
        <p:txBody>
          <a:bodyPr/>
          <a:lstStyle/>
          <a:p>
            <a:fld id="{7F1E6352-9DB6-4A5F-A911-C48394FCF2F6}" type="slidenum">
              <a:rPr lang="en-US" smtClean="0"/>
              <a:t>‹#›</a:t>
            </a:fld>
            <a:endParaRPr lang="en-US"/>
          </a:p>
        </p:txBody>
      </p:sp>
    </p:spTree>
    <p:extLst>
      <p:ext uri="{BB962C8B-B14F-4D97-AF65-F5344CB8AC3E}">
        <p14:creationId xmlns:p14="http://schemas.microsoft.com/office/powerpoint/2010/main" val="41386353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3185D6-7C9F-43A1-A697-850154D622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6EB0EE-0CB8-49F1-9F70-A421DFE0F1D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334250-5B5C-4A86-92F0-51F44BC1B394}"/>
              </a:ext>
            </a:extLst>
          </p:cNvPr>
          <p:cNvSpPr>
            <a:spLocks noGrp="1"/>
          </p:cNvSpPr>
          <p:nvPr>
            <p:ph type="dt" sz="half" idx="10"/>
          </p:nvPr>
        </p:nvSpPr>
        <p:spPr/>
        <p:txBody>
          <a:bodyPr/>
          <a:lstStyle/>
          <a:p>
            <a:fld id="{96D6878A-863D-4937-ABB9-36B8065FCFC4}" type="datetimeFigureOut">
              <a:rPr lang="en-US" smtClean="0"/>
              <a:t>8/12/2018</a:t>
            </a:fld>
            <a:endParaRPr lang="en-US"/>
          </a:p>
        </p:txBody>
      </p:sp>
      <p:sp>
        <p:nvSpPr>
          <p:cNvPr id="5" name="Footer Placeholder 4">
            <a:extLst>
              <a:ext uri="{FF2B5EF4-FFF2-40B4-BE49-F238E27FC236}">
                <a16:creationId xmlns:a16="http://schemas.microsoft.com/office/drawing/2014/main" id="{26BBD1E7-EAF3-482D-9290-8209D0DE92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6BD72C-D0C6-4874-B4F6-B7510854B79C}"/>
              </a:ext>
            </a:extLst>
          </p:cNvPr>
          <p:cNvSpPr>
            <a:spLocks noGrp="1"/>
          </p:cNvSpPr>
          <p:nvPr>
            <p:ph type="sldNum" sz="quarter" idx="12"/>
          </p:nvPr>
        </p:nvSpPr>
        <p:spPr/>
        <p:txBody>
          <a:bodyPr/>
          <a:lstStyle/>
          <a:p>
            <a:fld id="{7F1E6352-9DB6-4A5F-A911-C48394FCF2F6}" type="slidenum">
              <a:rPr lang="en-US" smtClean="0"/>
              <a:t>‹#›</a:t>
            </a:fld>
            <a:endParaRPr lang="en-US"/>
          </a:p>
        </p:txBody>
      </p:sp>
    </p:spTree>
    <p:extLst>
      <p:ext uri="{BB962C8B-B14F-4D97-AF65-F5344CB8AC3E}">
        <p14:creationId xmlns:p14="http://schemas.microsoft.com/office/powerpoint/2010/main" val="4174698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D7BC0-8A6A-4935-B820-7EA3279E95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9327B5-970A-4A69-9EFF-EAC981C8D0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8BE563C-08FC-4698-9CC9-57871E8F006D}"/>
              </a:ext>
            </a:extLst>
          </p:cNvPr>
          <p:cNvSpPr>
            <a:spLocks noGrp="1"/>
          </p:cNvSpPr>
          <p:nvPr>
            <p:ph type="dt" sz="half" idx="10"/>
          </p:nvPr>
        </p:nvSpPr>
        <p:spPr/>
        <p:txBody>
          <a:bodyPr/>
          <a:lstStyle/>
          <a:p>
            <a:fld id="{96D6878A-863D-4937-ABB9-36B8065FCFC4}" type="datetimeFigureOut">
              <a:rPr lang="en-US" smtClean="0"/>
              <a:t>8/12/2018</a:t>
            </a:fld>
            <a:endParaRPr lang="en-US"/>
          </a:p>
        </p:txBody>
      </p:sp>
      <p:sp>
        <p:nvSpPr>
          <p:cNvPr id="5" name="Footer Placeholder 4">
            <a:extLst>
              <a:ext uri="{FF2B5EF4-FFF2-40B4-BE49-F238E27FC236}">
                <a16:creationId xmlns:a16="http://schemas.microsoft.com/office/drawing/2014/main" id="{CEBC4592-67E3-46F8-9B3E-6C072DEE6D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12C954-BAF2-4E5A-B9A6-1C987EC0B581}"/>
              </a:ext>
            </a:extLst>
          </p:cNvPr>
          <p:cNvSpPr>
            <a:spLocks noGrp="1"/>
          </p:cNvSpPr>
          <p:nvPr>
            <p:ph type="sldNum" sz="quarter" idx="12"/>
          </p:nvPr>
        </p:nvSpPr>
        <p:spPr/>
        <p:txBody>
          <a:bodyPr/>
          <a:lstStyle/>
          <a:p>
            <a:fld id="{7F1E6352-9DB6-4A5F-A911-C48394FCF2F6}" type="slidenum">
              <a:rPr lang="en-US" smtClean="0"/>
              <a:t>‹#›</a:t>
            </a:fld>
            <a:endParaRPr lang="en-US"/>
          </a:p>
        </p:txBody>
      </p:sp>
    </p:spTree>
    <p:extLst>
      <p:ext uri="{BB962C8B-B14F-4D97-AF65-F5344CB8AC3E}">
        <p14:creationId xmlns:p14="http://schemas.microsoft.com/office/powerpoint/2010/main" val="2231979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2CDDE-C6E2-4280-A3C1-20FF0AEBEC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B0F3F2-7BE1-4D4E-AD3C-AD7589191AF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E3BAE8E-413E-4B92-BD07-1CC340CEC5A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CDB2DC1-88E6-49C7-9A79-91B505D907FE}"/>
              </a:ext>
            </a:extLst>
          </p:cNvPr>
          <p:cNvSpPr>
            <a:spLocks noGrp="1"/>
          </p:cNvSpPr>
          <p:nvPr>
            <p:ph type="dt" sz="half" idx="10"/>
          </p:nvPr>
        </p:nvSpPr>
        <p:spPr/>
        <p:txBody>
          <a:bodyPr/>
          <a:lstStyle/>
          <a:p>
            <a:fld id="{96D6878A-863D-4937-ABB9-36B8065FCFC4}" type="datetimeFigureOut">
              <a:rPr lang="en-US" smtClean="0"/>
              <a:t>8/12/2018</a:t>
            </a:fld>
            <a:endParaRPr lang="en-US"/>
          </a:p>
        </p:txBody>
      </p:sp>
      <p:sp>
        <p:nvSpPr>
          <p:cNvPr id="6" name="Footer Placeholder 5">
            <a:extLst>
              <a:ext uri="{FF2B5EF4-FFF2-40B4-BE49-F238E27FC236}">
                <a16:creationId xmlns:a16="http://schemas.microsoft.com/office/drawing/2014/main" id="{733A51EF-DB42-42C6-AD13-8EDC68A46C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60BCEE-0500-48AC-B1C1-F28BB0B77FCF}"/>
              </a:ext>
            </a:extLst>
          </p:cNvPr>
          <p:cNvSpPr>
            <a:spLocks noGrp="1"/>
          </p:cNvSpPr>
          <p:nvPr>
            <p:ph type="sldNum" sz="quarter" idx="12"/>
          </p:nvPr>
        </p:nvSpPr>
        <p:spPr/>
        <p:txBody>
          <a:bodyPr/>
          <a:lstStyle/>
          <a:p>
            <a:fld id="{7F1E6352-9DB6-4A5F-A911-C48394FCF2F6}" type="slidenum">
              <a:rPr lang="en-US" smtClean="0"/>
              <a:t>‹#›</a:t>
            </a:fld>
            <a:endParaRPr lang="en-US"/>
          </a:p>
        </p:txBody>
      </p:sp>
    </p:spTree>
    <p:extLst>
      <p:ext uri="{BB962C8B-B14F-4D97-AF65-F5344CB8AC3E}">
        <p14:creationId xmlns:p14="http://schemas.microsoft.com/office/powerpoint/2010/main" val="1390025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E3515-ECEF-4D3C-8C16-DC30888F898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E53A25-1CF5-4081-94FB-8F293F11CC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46440C4-9CCF-4F13-B92F-A1C0F36ED0C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8559CF6-02D2-4FBF-92B0-DCBB0F6A1E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5D54138-CDF4-4413-A1CB-31C66FB9A06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E282755-09D4-456F-ABF1-CEFDF69965D1}"/>
              </a:ext>
            </a:extLst>
          </p:cNvPr>
          <p:cNvSpPr>
            <a:spLocks noGrp="1"/>
          </p:cNvSpPr>
          <p:nvPr>
            <p:ph type="dt" sz="half" idx="10"/>
          </p:nvPr>
        </p:nvSpPr>
        <p:spPr/>
        <p:txBody>
          <a:bodyPr/>
          <a:lstStyle/>
          <a:p>
            <a:fld id="{96D6878A-863D-4937-ABB9-36B8065FCFC4}" type="datetimeFigureOut">
              <a:rPr lang="en-US" smtClean="0"/>
              <a:t>8/12/2018</a:t>
            </a:fld>
            <a:endParaRPr lang="en-US"/>
          </a:p>
        </p:txBody>
      </p:sp>
      <p:sp>
        <p:nvSpPr>
          <p:cNvPr id="8" name="Footer Placeholder 7">
            <a:extLst>
              <a:ext uri="{FF2B5EF4-FFF2-40B4-BE49-F238E27FC236}">
                <a16:creationId xmlns:a16="http://schemas.microsoft.com/office/drawing/2014/main" id="{BD07E1C3-AC93-4083-BA24-8822CF3E4CB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F369C5-C44E-4DFE-8FF0-3BB9867478A9}"/>
              </a:ext>
            </a:extLst>
          </p:cNvPr>
          <p:cNvSpPr>
            <a:spLocks noGrp="1"/>
          </p:cNvSpPr>
          <p:nvPr>
            <p:ph type="sldNum" sz="quarter" idx="12"/>
          </p:nvPr>
        </p:nvSpPr>
        <p:spPr/>
        <p:txBody>
          <a:bodyPr/>
          <a:lstStyle/>
          <a:p>
            <a:fld id="{7F1E6352-9DB6-4A5F-A911-C48394FCF2F6}" type="slidenum">
              <a:rPr lang="en-US" smtClean="0"/>
              <a:t>‹#›</a:t>
            </a:fld>
            <a:endParaRPr lang="en-US"/>
          </a:p>
        </p:txBody>
      </p:sp>
    </p:spTree>
    <p:extLst>
      <p:ext uri="{BB962C8B-B14F-4D97-AF65-F5344CB8AC3E}">
        <p14:creationId xmlns:p14="http://schemas.microsoft.com/office/powerpoint/2010/main" val="2528802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631E6-9DEA-4198-8C5F-B86C156534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4277F19-9C14-405B-A010-DCE0730C9941}"/>
              </a:ext>
            </a:extLst>
          </p:cNvPr>
          <p:cNvSpPr>
            <a:spLocks noGrp="1"/>
          </p:cNvSpPr>
          <p:nvPr>
            <p:ph type="dt" sz="half" idx="10"/>
          </p:nvPr>
        </p:nvSpPr>
        <p:spPr/>
        <p:txBody>
          <a:bodyPr/>
          <a:lstStyle/>
          <a:p>
            <a:fld id="{96D6878A-863D-4937-ABB9-36B8065FCFC4}" type="datetimeFigureOut">
              <a:rPr lang="en-US" smtClean="0"/>
              <a:t>8/12/2018</a:t>
            </a:fld>
            <a:endParaRPr lang="en-US"/>
          </a:p>
        </p:txBody>
      </p:sp>
      <p:sp>
        <p:nvSpPr>
          <p:cNvPr id="4" name="Footer Placeholder 3">
            <a:extLst>
              <a:ext uri="{FF2B5EF4-FFF2-40B4-BE49-F238E27FC236}">
                <a16:creationId xmlns:a16="http://schemas.microsoft.com/office/drawing/2014/main" id="{EDF52E9C-2C44-4FB2-948D-5C3BB5F897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0B5C3A-C381-45A9-8B8A-F7BDE2B9A076}"/>
              </a:ext>
            </a:extLst>
          </p:cNvPr>
          <p:cNvSpPr>
            <a:spLocks noGrp="1"/>
          </p:cNvSpPr>
          <p:nvPr>
            <p:ph type="sldNum" sz="quarter" idx="12"/>
          </p:nvPr>
        </p:nvSpPr>
        <p:spPr/>
        <p:txBody>
          <a:bodyPr/>
          <a:lstStyle/>
          <a:p>
            <a:fld id="{7F1E6352-9DB6-4A5F-A911-C48394FCF2F6}" type="slidenum">
              <a:rPr lang="en-US" smtClean="0"/>
              <a:t>‹#›</a:t>
            </a:fld>
            <a:endParaRPr lang="en-US"/>
          </a:p>
        </p:txBody>
      </p:sp>
    </p:spTree>
    <p:extLst>
      <p:ext uri="{BB962C8B-B14F-4D97-AF65-F5344CB8AC3E}">
        <p14:creationId xmlns:p14="http://schemas.microsoft.com/office/powerpoint/2010/main" val="4042044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16DF41-BA6D-433D-9C26-2E4EB966607C}"/>
              </a:ext>
            </a:extLst>
          </p:cNvPr>
          <p:cNvSpPr>
            <a:spLocks noGrp="1"/>
          </p:cNvSpPr>
          <p:nvPr>
            <p:ph type="dt" sz="half" idx="10"/>
          </p:nvPr>
        </p:nvSpPr>
        <p:spPr/>
        <p:txBody>
          <a:bodyPr/>
          <a:lstStyle/>
          <a:p>
            <a:fld id="{96D6878A-863D-4937-ABB9-36B8065FCFC4}" type="datetimeFigureOut">
              <a:rPr lang="en-US" smtClean="0"/>
              <a:t>8/12/2018</a:t>
            </a:fld>
            <a:endParaRPr lang="en-US"/>
          </a:p>
        </p:txBody>
      </p:sp>
      <p:sp>
        <p:nvSpPr>
          <p:cNvPr id="3" name="Footer Placeholder 2">
            <a:extLst>
              <a:ext uri="{FF2B5EF4-FFF2-40B4-BE49-F238E27FC236}">
                <a16:creationId xmlns:a16="http://schemas.microsoft.com/office/drawing/2014/main" id="{BD6F76F8-90F1-4562-BF23-6A3FA0D0AE0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A9D960B-CB62-461D-8671-582582DB31EE}"/>
              </a:ext>
            </a:extLst>
          </p:cNvPr>
          <p:cNvSpPr>
            <a:spLocks noGrp="1"/>
          </p:cNvSpPr>
          <p:nvPr>
            <p:ph type="sldNum" sz="quarter" idx="12"/>
          </p:nvPr>
        </p:nvSpPr>
        <p:spPr/>
        <p:txBody>
          <a:bodyPr/>
          <a:lstStyle/>
          <a:p>
            <a:fld id="{7F1E6352-9DB6-4A5F-A911-C48394FCF2F6}" type="slidenum">
              <a:rPr lang="en-US" smtClean="0"/>
              <a:t>‹#›</a:t>
            </a:fld>
            <a:endParaRPr lang="en-US"/>
          </a:p>
        </p:txBody>
      </p:sp>
    </p:spTree>
    <p:extLst>
      <p:ext uri="{BB962C8B-B14F-4D97-AF65-F5344CB8AC3E}">
        <p14:creationId xmlns:p14="http://schemas.microsoft.com/office/powerpoint/2010/main" val="1270937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94D56-3A8F-4293-81BE-420C94AD16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810F4A-0619-4F55-82CB-FA0630F09A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88475D4-C50F-45FA-A02B-76AB8C6BA0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58C1E09-A8B4-41A9-9116-E943D4151E91}"/>
              </a:ext>
            </a:extLst>
          </p:cNvPr>
          <p:cNvSpPr>
            <a:spLocks noGrp="1"/>
          </p:cNvSpPr>
          <p:nvPr>
            <p:ph type="dt" sz="half" idx="10"/>
          </p:nvPr>
        </p:nvSpPr>
        <p:spPr/>
        <p:txBody>
          <a:bodyPr/>
          <a:lstStyle/>
          <a:p>
            <a:fld id="{96D6878A-863D-4937-ABB9-36B8065FCFC4}" type="datetimeFigureOut">
              <a:rPr lang="en-US" smtClean="0"/>
              <a:t>8/12/2018</a:t>
            </a:fld>
            <a:endParaRPr lang="en-US"/>
          </a:p>
        </p:txBody>
      </p:sp>
      <p:sp>
        <p:nvSpPr>
          <p:cNvPr id="6" name="Footer Placeholder 5">
            <a:extLst>
              <a:ext uri="{FF2B5EF4-FFF2-40B4-BE49-F238E27FC236}">
                <a16:creationId xmlns:a16="http://schemas.microsoft.com/office/drawing/2014/main" id="{D1FC8992-A8E8-42B3-9D86-3895606FEC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3F550A-C2F3-43EE-8614-19644C13774F}"/>
              </a:ext>
            </a:extLst>
          </p:cNvPr>
          <p:cNvSpPr>
            <a:spLocks noGrp="1"/>
          </p:cNvSpPr>
          <p:nvPr>
            <p:ph type="sldNum" sz="quarter" idx="12"/>
          </p:nvPr>
        </p:nvSpPr>
        <p:spPr/>
        <p:txBody>
          <a:bodyPr/>
          <a:lstStyle/>
          <a:p>
            <a:fld id="{7F1E6352-9DB6-4A5F-A911-C48394FCF2F6}" type="slidenum">
              <a:rPr lang="en-US" smtClean="0"/>
              <a:t>‹#›</a:t>
            </a:fld>
            <a:endParaRPr lang="en-US"/>
          </a:p>
        </p:txBody>
      </p:sp>
    </p:spTree>
    <p:extLst>
      <p:ext uri="{BB962C8B-B14F-4D97-AF65-F5344CB8AC3E}">
        <p14:creationId xmlns:p14="http://schemas.microsoft.com/office/powerpoint/2010/main" val="458557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7D5FE-79B5-43CC-99A0-F0E36B53FF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9FC9EA-098E-4217-9204-1BA1D45D07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CBBEA20-EFF9-47E1-BBDB-80DDB44DF0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14921FE-031B-4EA8-9DFF-F1B5882E062B}"/>
              </a:ext>
            </a:extLst>
          </p:cNvPr>
          <p:cNvSpPr>
            <a:spLocks noGrp="1"/>
          </p:cNvSpPr>
          <p:nvPr>
            <p:ph type="dt" sz="half" idx="10"/>
          </p:nvPr>
        </p:nvSpPr>
        <p:spPr/>
        <p:txBody>
          <a:bodyPr/>
          <a:lstStyle/>
          <a:p>
            <a:fld id="{96D6878A-863D-4937-ABB9-36B8065FCFC4}" type="datetimeFigureOut">
              <a:rPr lang="en-US" smtClean="0"/>
              <a:t>8/12/2018</a:t>
            </a:fld>
            <a:endParaRPr lang="en-US"/>
          </a:p>
        </p:txBody>
      </p:sp>
      <p:sp>
        <p:nvSpPr>
          <p:cNvPr id="6" name="Footer Placeholder 5">
            <a:extLst>
              <a:ext uri="{FF2B5EF4-FFF2-40B4-BE49-F238E27FC236}">
                <a16:creationId xmlns:a16="http://schemas.microsoft.com/office/drawing/2014/main" id="{38956A39-1424-43CB-8B2D-B63A257825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FA3FC1-BD58-4E0A-8E5A-8DD80D37FA76}"/>
              </a:ext>
            </a:extLst>
          </p:cNvPr>
          <p:cNvSpPr>
            <a:spLocks noGrp="1"/>
          </p:cNvSpPr>
          <p:nvPr>
            <p:ph type="sldNum" sz="quarter" idx="12"/>
          </p:nvPr>
        </p:nvSpPr>
        <p:spPr/>
        <p:txBody>
          <a:bodyPr/>
          <a:lstStyle/>
          <a:p>
            <a:fld id="{7F1E6352-9DB6-4A5F-A911-C48394FCF2F6}" type="slidenum">
              <a:rPr lang="en-US" smtClean="0"/>
              <a:t>‹#›</a:t>
            </a:fld>
            <a:endParaRPr lang="en-US"/>
          </a:p>
        </p:txBody>
      </p:sp>
    </p:spTree>
    <p:extLst>
      <p:ext uri="{BB962C8B-B14F-4D97-AF65-F5344CB8AC3E}">
        <p14:creationId xmlns:p14="http://schemas.microsoft.com/office/powerpoint/2010/main" val="596349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411C9D-865C-4DAA-96D6-91B195E00F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DC9912-8911-401A-864E-CFF9ACEF90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FD3483-32A5-4C0B-AA58-EC3F91025A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D6878A-863D-4937-ABB9-36B8065FCFC4}" type="datetimeFigureOut">
              <a:rPr lang="en-US" smtClean="0"/>
              <a:t>8/12/2018</a:t>
            </a:fld>
            <a:endParaRPr lang="en-US"/>
          </a:p>
        </p:txBody>
      </p:sp>
      <p:sp>
        <p:nvSpPr>
          <p:cNvPr id="5" name="Footer Placeholder 4">
            <a:extLst>
              <a:ext uri="{FF2B5EF4-FFF2-40B4-BE49-F238E27FC236}">
                <a16:creationId xmlns:a16="http://schemas.microsoft.com/office/drawing/2014/main" id="{3DF4B700-71D0-421B-B3A7-30C488D56D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FA84C7D-B223-4CE7-9841-FC81FD5212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1E6352-9DB6-4A5F-A911-C48394FCF2F6}" type="slidenum">
              <a:rPr lang="en-US" smtClean="0"/>
              <a:t>‹#›</a:t>
            </a:fld>
            <a:endParaRPr lang="en-US"/>
          </a:p>
        </p:txBody>
      </p:sp>
    </p:spTree>
    <p:extLst>
      <p:ext uri="{BB962C8B-B14F-4D97-AF65-F5344CB8AC3E}">
        <p14:creationId xmlns:p14="http://schemas.microsoft.com/office/powerpoint/2010/main" val="23873340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411C9D-865C-4DAA-96D6-91B195E00F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DC9912-8911-401A-864E-CFF9ACEF90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FD3483-32A5-4C0B-AA58-EC3F91025A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D6878A-863D-4937-ABB9-36B8065FCFC4}" type="datetimeFigureOut">
              <a:rPr lang="en-US" smtClean="0"/>
              <a:t>8/12/2018</a:t>
            </a:fld>
            <a:endParaRPr lang="en-US"/>
          </a:p>
        </p:txBody>
      </p:sp>
      <p:sp>
        <p:nvSpPr>
          <p:cNvPr id="5" name="Footer Placeholder 4">
            <a:extLst>
              <a:ext uri="{FF2B5EF4-FFF2-40B4-BE49-F238E27FC236}">
                <a16:creationId xmlns:a16="http://schemas.microsoft.com/office/drawing/2014/main" id="{3DF4B700-71D0-421B-B3A7-30C488D56D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FA84C7D-B223-4CE7-9841-FC81FD5212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1E6352-9DB6-4A5F-A911-C48394FCF2F6}" type="slidenum">
              <a:rPr lang="en-US" smtClean="0"/>
              <a:t>‹#›</a:t>
            </a:fld>
            <a:endParaRPr lang="en-US"/>
          </a:p>
        </p:txBody>
      </p:sp>
    </p:spTree>
    <p:extLst>
      <p:ext uri="{BB962C8B-B14F-4D97-AF65-F5344CB8AC3E}">
        <p14:creationId xmlns:p14="http://schemas.microsoft.com/office/powerpoint/2010/main" val="25537927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 Id="rId4" Type="http://schemas.openxmlformats.org/officeDocument/2006/relationships/comments" Target="../comments/commen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 Id="rId4" Type="http://schemas.openxmlformats.org/officeDocument/2006/relationships/comments" Target="../comments/commen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comments" Target="../comments/comment5.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file:///C:\Users\zhongjun\Dropbox\UT%20Austin\Class\Summer\MIS%20S381N\Project\map.html"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comments" Target="../comments/comment6.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comments" Target="../comments/comment7.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comments" Target="../comments/comment8.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comments" Target="../comments/comment9.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comments" Target="../comments/comment1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comments" Target="../comments/commen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comments" Target="../comments/commen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comments" Target="../comments/commen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comments" Target="../comments/commen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comments" Target="../comments/comment15.xml"/></Relationships>
</file>

<file path=ppt/slides/_rels/slide26.xml.rels><?xml version="1.0" encoding="UTF-8" standalone="yes"?>
<Relationships xmlns="http://schemas.openxmlformats.org/package/2006/relationships"><Relationship Id="rId3" Type="http://schemas.openxmlformats.org/officeDocument/2006/relationships/comments" Target="../comments/comment16.xm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omments" Target="../comments/comment17.xm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omments" Target="../comments/comment18.xm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omments" Target="../comments/comment19.xm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comments" Target="../comments/comment20.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comments" Target="../comments/comment21.xml"/></Relationships>
</file>

<file path=ppt/slides/_rels/slide32.xml.rels><?xml version="1.0" encoding="UTF-8" standalone="yes"?>
<Relationships xmlns="http://schemas.openxmlformats.org/package/2006/relationships"><Relationship Id="rId3" Type="http://schemas.openxmlformats.org/officeDocument/2006/relationships/comments" Target="../comments/comment22.xml"/><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omments" Target="../comments/comment23.xm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omments" Target="../comments/comment24.xm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comments" Target="../comments/comment25.xml"/></Relationships>
</file>

<file path=ppt/slides/_rels/slide36.xml.rels><?xml version="1.0" encoding="UTF-8" standalone="yes"?>
<Relationships xmlns="http://schemas.openxmlformats.org/package/2006/relationships"><Relationship Id="rId3" Type="http://schemas.openxmlformats.org/officeDocument/2006/relationships/comments" Target="../comments/comment26.xm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comments" Target="../comments/comment27.xm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comments" Target="../comments/comment28.xm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omments" Target="../comments/comment29.xm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comments" Target="../comments/comment30.xml"/></Relationships>
</file>

<file path=ppt/slides/_rels/slide41.xml.rels><?xml version="1.0" encoding="UTF-8" standalone="yes"?>
<Relationships xmlns="http://schemas.openxmlformats.org/package/2006/relationships"><Relationship Id="rId3" Type="http://schemas.openxmlformats.org/officeDocument/2006/relationships/comments" Target="../comments/comment31.xml"/><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comments" Target="../comments/comment32.xm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comments" Target="../comments/comment33.xml"/></Relationships>
</file>

<file path=ppt/slides/_rels/slide4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comments" Target="../comments/comment34.xml"/><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comments" Target="../comments/comment35.xml"/><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10.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E054B2A-E12D-40A7-BA21-995AD8494CC3}"/>
              </a:ext>
            </a:extLst>
          </p:cNvPr>
          <p:cNvSpPr txBox="1"/>
          <p:nvPr/>
        </p:nvSpPr>
        <p:spPr>
          <a:xfrm>
            <a:off x="3043403" y="2413472"/>
            <a:ext cx="6105194" cy="2031055"/>
          </a:xfrm>
          <a:prstGeom prst="rect">
            <a:avLst/>
          </a:prstGeom>
        </p:spPr>
        <p:txBody>
          <a:bodyPr vert="horz" lIns="91440" tIns="45720" rIns="91440" bIns="45720" rtlCol="0" anchor="b">
            <a:noAutofit/>
          </a:bodyPr>
          <a:lstStyle/>
          <a:p>
            <a:pPr algn="ctr">
              <a:lnSpc>
                <a:spcPct val="90000"/>
              </a:lnSpc>
              <a:spcBef>
                <a:spcPct val="0"/>
              </a:spcBef>
              <a:spcAft>
                <a:spcPts val="600"/>
              </a:spcAft>
            </a:pPr>
            <a:r>
              <a:rPr lang="en-US" sz="4800" b="1" kern="1200" dirty="0">
                <a:solidFill>
                  <a:srgbClr val="FFFFFF"/>
                </a:solidFill>
                <a:latin typeface="Arial Black" panose="020B0A04020102020204" pitchFamily="34" charset="0"/>
                <a:ea typeface="+mj-ea"/>
                <a:cs typeface="Arial" panose="020B0604020202020204" pitchFamily="34" charset="0"/>
              </a:rPr>
              <a:t>What is the thing you’re most scared of?</a:t>
            </a:r>
          </a:p>
        </p:txBody>
      </p:sp>
      <p:pic>
        <p:nvPicPr>
          <p:cNvPr id="53" name="Picture 46">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75680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50BB564-9EFF-4C06-B6ED-95983A64E39B}"/>
              </a:ext>
            </a:extLst>
          </p:cNvPr>
          <p:cNvSpPr txBox="1"/>
          <p:nvPr/>
        </p:nvSpPr>
        <p:spPr>
          <a:xfrm>
            <a:off x="6798232" y="4131415"/>
            <a:ext cx="4731542" cy="1922251"/>
          </a:xfrm>
          <a:prstGeom prst="rect">
            <a:avLst/>
          </a:prstGeom>
        </p:spPr>
        <p:txBody>
          <a:bodyPr vert="horz" lIns="91440" tIns="45720" rIns="91440" bIns="45720" rtlCol="0" anchor="t">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200" b="1" i="1" u="none" strike="noStrike" kern="1200" cap="none" spc="0" normalizeH="0" baseline="0" noProof="0">
                <a:ln>
                  <a:noFill/>
                </a:ln>
                <a:solidFill>
                  <a:prstClr val="white"/>
                </a:solidFill>
                <a:effectLst/>
                <a:uLnTx/>
                <a:uFillTx/>
                <a:latin typeface="Calibri Light" panose="020F0302020204030204"/>
                <a:ea typeface="+mn-ea"/>
                <a:cs typeface="+mn-cs"/>
              </a:rPr>
              <a:t>This is also true for young adults (20s and 30s) and males</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41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37" name="Freeform: Shape 136">
            <a:extLst>
              <a:ext uri="{FF2B5EF4-FFF2-40B4-BE49-F238E27FC236}">
                <a16:creationId xmlns:a16="http://schemas.microsoft.com/office/drawing/2014/main" id="{0C526D66-3621-4347-B1EF-342CBF4D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3466"/>
            <a:ext cx="5393770" cy="6374535"/>
          </a:xfrm>
          <a:custGeom>
            <a:avLst/>
            <a:gdLst>
              <a:gd name="connsiteX0" fmla="*/ 2047752 w 5393770"/>
              <a:gd name="connsiteY0" fmla="*/ 0 h 6374535"/>
              <a:gd name="connsiteX1" fmla="*/ 5393770 w 5393770"/>
              <a:gd name="connsiteY1" fmla="*/ 3346018 h 6374535"/>
              <a:gd name="connsiteX2" fmla="*/ 3642663 w 5393770"/>
              <a:gd name="connsiteY2" fmla="*/ 6288190 h 6374535"/>
              <a:gd name="connsiteX3" fmla="*/ 3463422 w 5393770"/>
              <a:gd name="connsiteY3" fmla="*/ 6374535 h 6374535"/>
              <a:gd name="connsiteX4" fmla="*/ 624279 w 5393770"/>
              <a:gd name="connsiteY4" fmla="*/ 6374535 h 6374535"/>
              <a:gd name="connsiteX5" fmla="*/ 382249 w 5393770"/>
              <a:gd name="connsiteY5" fmla="*/ 6248727 h 6374535"/>
              <a:gd name="connsiteX6" fmla="*/ 143729 w 5393770"/>
              <a:gd name="connsiteY6" fmla="*/ 6097845 h 6374535"/>
              <a:gd name="connsiteX7" fmla="*/ 0 w 5393770"/>
              <a:gd name="connsiteY7" fmla="*/ 5989017 h 6374535"/>
              <a:gd name="connsiteX8" fmla="*/ 0 w 5393770"/>
              <a:gd name="connsiteY8" fmla="*/ 703020 h 6374535"/>
              <a:gd name="connsiteX9" fmla="*/ 143728 w 5393770"/>
              <a:gd name="connsiteY9" fmla="*/ 594191 h 6374535"/>
              <a:gd name="connsiteX10" fmla="*/ 2047752 w 5393770"/>
              <a:gd name="connsiteY10" fmla="*/ 0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3770" h="6374535">
                <a:moveTo>
                  <a:pt x="2047752" y="0"/>
                </a:moveTo>
                <a:cubicBezTo>
                  <a:pt x="3895707" y="0"/>
                  <a:pt x="5393770" y="1498063"/>
                  <a:pt x="5393770" y="3346018"/>
                </a:cubicBezTo>
                <a:cubicBezTo>
                  <a:pt x="5393770" y="4616487"/>
                  <a:pt x="4685701" y="5721578"/>
                  <a:pt x="3642663" y="6288190"/>
                </a:cubicBezTo>
                <a:lnTo>
                  <a:pt x="3463422" y="6374535"/>
                </a:lnTo>
                <a:lnTo>
                  <a:pt x="624279" y="6374535"/>
                </a:lnTo>
                <a:lnTo>
                  <a:pt x="382249" y="6248727"/>
                </a:lnTo>
                <a:cubicBezTo>
                  <a:pt x="300507" y="6201724"/>
                  <a:pt x="220937" y="6151368"/>
                  <a:pt x="143729" y="6097845"/>
                </a:cubicBezTo>
                <a:lnTo>
                  <a:pt x="0" y="5989017"/>
                </a:lnTo>
                <a:lnTo>
                  <a:pt x="0" y="703020"/>
                </a:lnTo>
                <a:lnTo>
                  <a:pt x="143728" y="594191"/>
                </a:lnTo>
                <a:cubicBezTo>
                  <a:pt x="684187" y="219535"/>
                  <a:pt x="1340332" y="0"/>
                  <a:pt x="2047752"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Freeform: Shape 138">
            <a:extLst>
              <a:ext uri="{FF2B5EF4-FFF2-40B4-BE49-F238E27FC236}">
                <a16:creationId xmlns:a16="http://schemas.microsoft.com/office/drawing/2014/main" id="{0193166D-DDF1-4F9A-A786-A7AEF5375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7373"/>
            <a:ext cx="5229863" cy="6210629"/>
          </a:xfrm>
          <a:custGeom>
            <a:avLst/>
            <a:gdLst>
              <a:gd name="connsiteX0" fmla="*/ 2047751 w 5229863"/>
              <a:gd name="connsiteY0" fmla="*/ 0 h 6210629"/>
              <a:gd name="connsiteX1" fmla="*/ 5229863 w 5229863"/>
              <a:gd name="connsiteY1" fmla="*/ 3182112 h 6210629"/>
              <a:gd name="connsiteX2" fmla="*/ 3286373 w 5229863"/>
              <a:gd name="connsiteY2" fmla="*/ 6114158 h 6210629"/>
              <a:gd name="connsiteX3" fmla="*/ 3022794 w 5229863"/>
              <a:gd name="connsiteY3" fmla="*/ 6210629 h 6210629"/>
              <a:gd name="connsiteX4" fmla="*/ 1077939 w 5229863"/>
              <a:gd name="connsiteY4" fmla="*/ 6210629 h 6210629"/>
              <a:gd name="connsiteX5" fmla="*/ 953634 w 5229863"/>
              <a:gd name="connsiteY5" fmla="*/ 6171135 h 6210629"/>
              <a:gd name="connsiteX6" fmla="*/ 23632 w 5229863"/>
              <a:gd name="connsiteY6" fmla="*/ 5637585 h 6210629"/>
              <a:gd name="connsiteX7" fmla="*/ 0 w 5229863"/>
              <a:gd name="connsiteY7" fmla="*/ 5616107 h 6210629"/>
              <a:gd name="connsiteX8" fmla="*/ 0 w 5229863"/>
              <a:gd name="connsiteY8" fmla="*/ 748118 h 6210629"/>
              <a:gd name="connsiteX9" fmla="*/ 23632 w 5229863"/>
              <a:gd name="connsiteY9" fmla="*/ 726640 h 6210629"/>
              <a:gd name="connsiteX10" fmla="*/ 2047751 w 5229863"/>
              <a:gd name="connsiteY10" fmla="*/ 0 h 621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29863" h="6210629">
                <a:moveTo>
                  <a:pt x="2047751" y="0"/>
                </a:moveTo>
                <a:cubicBezTo>
                  <a:pt x="3805183" y="0"/>
                  <a:pt x="5229863" y="1424680"/>
                  <a:pt x="5229863" y="3182112"/>
                </a:cubicBezTo>
                <a:cubicBezTo>
                  <a:pt x="5229863" y="4500186"/>
                  <a:pt x="4428481" y="5631087"/>
                  <a:pt x="3286373" y="6114158"/>
                </a:cubicBezTo>
                <a:lnTo>
                  <a:pt x="3022794" y="6210629"/>
                </a:lnTo>
                <a:lnTo>
                  <a:pt x="1077939" y="6210629"/>
                </a:lnTo>
                <a:lnTo>
                  <a:pt x="953634" y="6171135"/>
                </a:lnTo>
                <a:cubicBezTo>
                  <a:pt x="612471" y="6046219"/>
                  <a:pt x="298661" y="5864559"/>
                  <a:pt x="23632" y="5637585"/>
                </a:cubicBezTo>
                <a:lnTo>
                  <a:pt x="0" y="5616107"/>
                </a:lnTo>
                <a:lnTo>
                  <a:pt x="0" y="748118"/>
                </a:lnTo>
                <a:lnTo>
                  <a:pt x="23632" y="726640"/>
                </a:lnTo>
                <a:cubicBezTo>
                  <a:pt x="573689" y="272693"/>
                  <a:pt x="1278875" y="0"/>
                  <a:pt x="2047751"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Freeform: Shape 140">
            <a:extLst>
              <a:ext uri="{FF2B5EF4-FFF2-40B4-BE49-F238E27FC236}">
                <a16:creationId xmlns:a16="http://schemas.microsoft.com/office/drawing/2014/main" id="{8A177BCC-4208-4795-8572-4D623BA1E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33763" y="1"/>
            <a:ext cx="4480560" cy="2513993"/>
          </a:xfrm>
          <a:custGeom>
            <a:avLst/>
            <a:gdLst>
              <a:gd name="connsiteX0" fmla="*/ 18382 w 4480560"/>
              <a:gd name="connsiteY0" fmla="*/ 0 h 2513993"/>
              <a:gd name="connsiteX1" fmla="*/ 4462178 w 4480560"/>
              <a:gd name="connsiteY1" fmla="*/ 0 h 2513993"/>
              <a:gd name="connsiteX2" fmla="*/ 4468994 w 4480560"/>
              <a:gd name="connsiteY2" fmla="*/ 44657 h 2513993"/>
              <a:gd name="connsiteX3" fmla="*/ 4480560 w 4480560"/>
              <a:gd name="connsiteY3" fmla="*/ 273713 h 2513993"/>
              <a:gd name="connsiteX4" fmla="*/ 2240280 w 4480560"/>
              <a:gd name="connsiteY4" fmla="*/ 2513993 h 2513993"/>
              <a:gd name="connsiteX5" fmla="*/ 0 w 4480560"/>
              <a:gd name="connsiteY5" fmla="*/ 273713 h 2513993"/>
              <a:gd name="connsiteX6" fmla="*/ 11567 w 4480560"/>
              <a:gd name="connsiteY6" fmla="*/ 44657 h 251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0560" h="2513993">
                <a:moveTo>
                  <a:pt x="18382" y="0"/>
                </a:moveTo>
                <a:lnTo>
                  <a:pt x="4462178" y="0"/>
                </a:lnTo>
                <a:lnTo>
                  <a:pt x="4468994" y="44657"/>
                </a:lnTo>
                <a:cubicBezTo>
                  <a:pt x="4476642" y="119969"/>
                  <a:pt x="4480560" y="196384"/>
                  <a:pt x="4480560" y="273713"/>
                </a:cubicBezTo>
                <a:cubicBezTo>
                  <a:pt x="4480560" y="1510985"/>
                  <a:pt x="3477552" y="2513993"/>
                  <a:pt x="2240280" y="2513993"/>
                </a:cubicBezTo>
                <a:cubicBezTo>
                  <a:pt x="1003008" y="2513993"/>
                  <a:pt x="0" y="1510985"/>
                  <a:pt x="0" y="273713"/>
                </a:cubicBezTo>
                <a:cubicBezTo>
                  <a:pt x="0" y="196384"/>
                  <a:pt x="3918" y="119969"/>
                  <a:pt x="11567" y="4465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Freeform: Shape 142">
            <a:extLst>
              <a:ext uri="{FF2B5EF4-FFF2-40B4-BE49-F238E27FC236}">
                <a16:creationId xmlns:a16="http://schemas.microsoft.com/office/drawing/2014/main" id="{E4EE7214-AC05-465E-A501-65AA04EF5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98355" y="2"/>
            <a:ext cx="4151376" cy="2349401"/>
          </a:xfrm>
          <a:custGeom>
            <a:avLst/>
            <a:gdLst>
              <a:gd name="connsiteX0" fmla="*/ 20101 w 4151376"/>
              <a:gd name="connsiteY0" fmla="*/ 0 h 2349401"/>
              <a:gd name="connsiteX1" fmla="*/ 4131276 w 4151376"/>
              <a:gd name="connsiteY1" fmla="*/ 0 h 2349401"/>
              <a:gd name="connsiteX2" fmla="*/ 4140659 w 4151376"/>
              <a:gd name="connsiteY2" fmla="*/ 61486 h 2349401"/>
              <a:gd name="connsiteX3" fmla="*/ 4151376 w 4151376"/>
              <a:gd name="connsiteY3" fmla="*/ 273713 h 2349401"/>
              <a:gd name="connsiteX4" fmla="*/ 2075688 w 4151376"/>
              <a:gd name="connsiteY4" fmla="*/ 2349401 h 2349401"/>
              <a:gd name="connsiteX5" fmla="*/ 0 w 4151376"/>
              <a:gd name="connsiteY5" fmla="*/ 273713 h 2349401"/>
              <a:gd name="connsiteX6" fmla="*/ 10717 w 4151376"/>
              <a:gd name="connsiteY6" fmla="*/ 61486 h 23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1376" h="2349401">
                <a:moveTo>
                  <a:pt x="20101" y="0"/>
                </a:moveTo>
                <a:lnTo>
                  <a:pt x="4131276" y="0"/>
                </a:lnTo>
                <a:lnTo>
                  <a:pt x="4140659" y="61486"/>
                </a:lnTo>
                <a:cubicBezTo>
                  <a:pt x="4147746" y="131265"/>
                  <a:pt x="4151376" y="202065"/>
                  <a:pt x="4151376" y="273713"/>
                </a:cubicBezTo>
                <a:cubicBezTo>
                  <a:pt x="4151376" y="1420084"/>
                  <a:pt x="3222059" y="2349401"/>
                  <a:pt x="2075688" y="2349401"/>
                </a:cubicBezTo>
                <a:cubicBezTo>
                  <a:pt x="929317" y="2349401"/>
                  <a:pt x="0" y="1420084"/>
                  <a:pt x="0" y="273713"/>
                </a:cubicBezTo>
                <a:cubicBezTo>
                  <a:pt x="0" y="202065"/>
                  <a:pt x="3630" y="131265"/>
                  <a:pt x="10717" y="6148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380EBD31-0690-4DE3-8D8D-01DF0D3D70C9}"/>
              </a:ext>
            </a:extLst>
          </p:cNvPr>
          <p:cNvSpPr txBox="1"/>
          <p:nvPr/>
        </p:nvSpPr>
        <p:spPr>
          <a:xfrm>
            <a:off x="643468" y="2638044"/>
            <a:ext cx="3363974" cy="3415622"/>
          </a:xfrm>
          <a:prstGeom prst="rect">
            <a:avLst/>
          </a:prstGeom>
        </p:spPr>
        <p:txBody>
          <a:bodyPr vert="horz" lIns="91440" tIns="45720" rIns="91440" bIns="45720" rtlCol="0">
            <a:normAutofit/>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AutoShape 10" descr="data:image/png;base64,iVBORw0KGgoAAAANSUhEUgAAA+YAAAGQCAYAAAAjhHrSAAAABHNCSVQICAgIfAhkiAAAAAlwSFlzAAALEgAACxIB0t1+/AAAADl0RVh0U29mdHdhcmUAbWF0cGxvdGxpYiB2ZXJzaW9uIDIuMi4yLCBodHRwOi8vbWF0cGxvdGxpYi5vcmcvhp/UCwAAIABJREFUeJzs3Xu8XGV56PHfA1Hwxk0DIoEGMQoocjEClloVEFBU8IICKqmlTT2lFqs9ip56wAun2Kp4qaIo0EBVwAuCiGLkYrUtlyCRW6CJYCGCEg0iitqiz/njfTeZ7Mze2Tuz1qzsnd/389mfPfPOmvdZM7NmzXrWei+RmUiSJEmSpG5s1PUKSJIkSZK0ITMxlyRJkiSpQybmkiRJkiR1yMRckiRJkqQOmZhLkiRJktQhE3NJkiRJkjpkYi5JkiRJUodMzCVJkiRJ6pCJuSRJkiRJHZrR9QqM5wlPeELOnj2769WQJGlSrrvuup9m5syu12O68bhAkjTVTPSYYL1OzGfPns2iRYu6Xg1JkiYlIv6r63WYjjwukCRNNRM9JrApuyRJkiRJHTIxlyRJkiSpQybmkiRJkiR1yMRckiRJkqQOmZhLkiRJktQhE3NJkiRJkjpkYi5JkiRJUodMzCVJkiRJ6pCJuSRJkiRJHTIxlyRJkiSpQybmkiRJkiR1aEbXKzCI2Sd8bZ2e98NTDm14TSRJUlcmezzgcYAkaX3jFXNJkiRJkjpkYi5JkiRJUodMzCVJkiRJ6pCJuSRJkiRJHTIxlyRJkiSpQybmkiRJkiR1yMRckiRJkqQOmZhLkqQJi4gtIuKLEXFrRCyJiOdExFYRsTAiltb/W9ZlIyI+GhHLIuKGiNirp555dfmlETGvu1ckSVL3TMwlSdJkfAT4RmbuDOwOLAFOAC7LzDnAZfU+wIuAOfVvPnAaQERsBZwI7APsDZw4ksxLkrQhMjGXJEkTEhGbAX8MnAGQmf+dmT8HDgMW1MUWAIfX24cBZ2dxFbBFRGwLHAwszMyVmXkfsBA4ZIgvRZKk9YqJuSRJmqgnAyuAsyLi+oj4TEQ8BtgmM+8BqP+3rstvB9zV8/zltWysckmSNkgm5pIkaaJmAHsBp2XmnsCvWNVsvZ/oU5bjlK9ZQcT8iFgUEYtWrFgx2fWVJGlKMDGXJEkTtRxYnplX1/tfpCTqP6lN1Kn/7+1Zfvue588C7h6nfA2ZeXpmzs3MuTNnzmzshUiStD4xMZckSROSmT8G7oqIp9WiA4BbgIuAkZHV5wEX1tsXAcfU0dn3Be6vTd0vBQ6KiC3roG8H1TJJkjZIM7peAUmSNKW8CfhsRDwSuB14A+VE//kRcSxwJ3BEXfYS4MXAMuDBuiyZuTIi3gtcW5d7T2auHN5LkCRp/WJiLkmSJiwzFwNz+zx0QJ9lEzhujHrOBM5sdu1actLmk1z+/nbWQ5I0bdmUXZIkSZKkDpmYS5IkSZLUIRNzSZIkSZI6ZGIuSZIkSVKHTMwlSZIkSerQhBLziPhhRNwYEYsjYlEt2yoiFkbE0vp/y1oeEfHRiFgWETdExF499cyryy+NiHljxZMkSZIkaUMxmSvmL8jMPTJzZIqUE4DLMnMOcFm9D/AiYE79mw+cBiWRB04E9gH2Bk4cSeYlSZIkSdpQDdKU/TBgQb29ADi8p/zsLK4CtoiIbYGDgYWZuTIz7wMWAocMEF+SJEmSpClvool5At+MiOsiYn4t2yYz7wGo/7eu5dsBd/U8d3ktG6t8NRExPyIWRcSiFStWTPyVSJIkSZI0Bc2Y4HL7ZebdEbE1sDAibh1n2ehTluOUr16QeTpwOsDcuXPXeFySJEmSpOlkQlfMM/Pu+v9e4AJKH/Gf1Cbq1P/31sWXA9v3PH0WcPc45ZIkSZIkbbDWmphHxGMi4nEjt4GDgJuAi4CRkdXnARfW2xcBx9TR2fcF7q9N3S8FDoqILeugbwfVMkmSJEmSNlgTacq+DXBBRIws/7nM/EZEXAucHxHHAncCR9TlLwFeDCwDHgTeAJCZKyPivcC1dbn3ZObKxl6JJEmSJElT0FoT88y8Hdi9T/nPgAP6lCdw3Bh1nQmcOfnVlCRJkiRpepro4G+SJElqwW4LdpvU8jfOu7GlNZEkdWWQecwlSZIkSdKATMwlSZIkSeqQibkkSZIkSR0yMZckSZIkqUMm5pIkSZIkdcjEXJIkSZKkDpmYS5IkSZLUIRNzSZIkSZI6ZGIuSZIkSVKHTMwlSZIkSeqQibkkSZIkSR0yMZckSZIkqUMm5pIkSZIkdcjEXJIkSZKkDpmYS5IkSZLUIRNzSZIkSZI6ZGIuSZIkSVKHTMwlSZIkSeqQibkkSZqwiPhhRNwYEYsjYlEt2yoiFkbE0vp/y1oeEfHRiFgWETdExF499cyryy+NiHldvR5JktYHJuaSJGmyXpCZe2Tm3Hr/BOCyzJwDXFbvA7wImFP/5gOnQUnkgROBfYC9gRNHknlJkjZEJuaSJGlQhwEL6u0FwOE95WdncRWwRURsCxwMLMzMlZl5H7AQOGTYKy1J0vrCxFySJE1GAt+MiOsiYn4t2yYz7wGo/7eu5dsBd/U8d3ktG6t8DRExPyIWRcSiFStWNPgyJElaf8zoegUkSdKUsl9m3h0RWwMLI+LWcZaNPmU5TvmahZmnA6cDzJ07t+8ykiRNdV4xlyRJE5aZd9f/9wIXUPqI/6Q2Uaf+v7cuvhzYvufps4C7xymXJGmDZGIuSZImJCIeExGPG7kNHATcBFwEjIysPg+4sN6+CDimjs6+L3B/bep+KXBQRGxZB307qJZJkrRBsim7JEmaqG2ACyICyjHE5zLzGxFxLXB+RBwL3AkcUZe/BHgxsAx4EHgDQGaujIj3AtfW5d6TmSuH9zIkSVq/mJhLkqQJyczbgd37lP8MOKBPeQLHjVHXmcCZTa+jJElTkU3ZJUmSJEnqkIm5JEmSJEkdMjGXJEmSJKlDJuaSJEmSJHXIxFySJEmSpA6ZmEuSJEmS1CETc0mSJEmSOmRiLkmSJElSh0zMJUmSJEnq0IQT84jYOCKuj4iL6/0dI+LqiFgaEedFxCNr+Sb1/rL6+OyeOt5Ry2+LiIObfjGSJEmSJE01k7lifjywpOf++4FTM3MOcB9wbC0/FrgvM58CnFqXIyJ2BY4Eng4cAnwiIjYebPUlSZIkSZraJpSYR8Qs4FDgM/V+APsDX6yLLAAOr7cPq/epjx9Qlz8MODczf5uZdwDLgL2beBGSJEmSJE1VE71i/mHgbcDv6/3HAz/PzIfq/eXAdvX2dsBdAPXx++vyD5f3eY4kSZIkSRuktSbmEfES4N7MvK63uM+iuZbHxntOb7z5EbEoIhatWLFibasnSZIkSdKUNpEr5vsBL4uIHwLnUpqwfxjYIiJm1GVmAXfX28uB7QHq45sDK3vL+zznYZl5embOzcy5M2fOnPQLkiRJkiRpKllrYp6Z78jMWZk5mzJ42+WZ+VrgCuBVdbF5wIX19kX1PvXxyzMza/mRddT2HYE5wDWNvRJJkiRJkqagGWtfZExvB86NiPcB1wNn1PIzgHMiYhnlSvmRAJl5c0ScD9wCPAQcl5m/GyC+JEmSJElT3qQS88y8Eriy3r6dPqOqZ+ZvgCPGeP7JwMmTXUlJkiRJkqarycxjLkmSJEmSGmZiLkmSJElSh0zMJUmSJEnqkIm5JEmSJEkdMjGXJEmSJKlDJuaSJEmSJHXIxFySJEmSpA6ZmEuSJEmS1CETc0mSJEmSOmRiLkmSJElSh0zMJUmSJEnqkIm5JEmSJEkdMjGXJEmSJKlDJuaSJEmSJHXIxFySJE1KRGwcEddHxMX1/o4RcXVELI2I8yLikbV8k3p/WX18dk8d76jlt0XEwd28EkmS1g8m5pIkabKOB5b03H8/cGpmzgHuA46t5ccC92XmU4BT63JExK7AkcDTgUOAT0TExkNad0mS1jsm5pIkacIiYhZwKPCZej+A/YEv1kUWAIfX24fV+9THD6jLHwacm5m/zcw7gGXA3sN5BZIkrX9MzCVJ0mR8GHgb8Pt6//HAzzPzoXp/ObBdvb0dcBdAffz+uvzD5X2es5qImB8RiyJi0YoVK5p8HZIkrTdMzCVJ0oRExEuAezPzut7iPovmWh4b7zmrF2aenplzM3PuzJkzJ7W+kiRNFTO6XgFJkjRl7Ae8LCJeDGwKbEa5gr5FRMyoV8VnAXfX5ZcD2wPLI2IGsDmwsqd8RO9zJEna4HjFXJIkTUhmviMzZ2XmbMrgbZdn5muBK4BX1cXmARfW2xfV+9THL8/MrOVH1lHbdwTmANcM6WVIkrTe8Yq5JEka1NuBcyPifcD1wBm1/AzgnIhYRrlSfiRAZt4cEecDtwAPAcdl5u+Gv9qSJK0fTMwlSdKkZeaVwJX19u30GVU9M38DHDHG808GTm5vDSVJmjpsyi5JkiRJUodMzCVJkiRJ6pCJuSRJkiRJHTIxlyRJkiSpQybmkiRJkiR1yMRckiRJkqQOmZhLkiRJktQhE3NJkiRJkjo0o+sVkCRJUnuW7LzLpJbf5dYlLa2JJGksXjGXJEmSJKlDJuaSJEmSJHXIxFySJEmSpA6ZmEuSJEmS1CETc0mSJEmSOmRiLkmSJElSh9aamEfEphFxTUR8PyJujoh31/IdI+LqiFgaEedFxCNr+Sb1/rL6+Oyeut5Ry2+LiIPbelGSJEmSJE0VE7li/ltg/8zcHdgDOCQi9gXeD5yamXOA+4Bj6/LHAvdl5lOAU+tyRMSuwJHA04FDgE9ExMZNvhhJkiRJkqaaGWtbIDMT+GW9+4j6l8D+wNG1fAFwEnAacFi9DfBF4J8iImr5uZn5W+COiFgG7A38RxMvZChO2nyA597f3HpIkiRJkqaNCfUxj4iNI2IxcC+wEPgB8PPMfKgushzYrt7eDrgLoD5+P/D43vI+z5EkSZIkaYM0ocQ8M3+XmXsAsyhXuXfpt1j9H2M8Nlb5aiJifkQsiohFK1asmMjqSZIkSZI0ZU1qVPbM/DlwJbAvsEVEjDSFnwXcXW8vB7YHqI9vDqzsLe/znN4Yp2fm3MycO3PmzMmsniRJkiRJU85a+5hHxEzgfzLz5xHxKOBAyoBuVwCvAs4F5gEX1qdcVO//R3388szMiLgI+FxEfAh4EjAHuKbh1zPt7LZgt3V63o3zbmx4TSRJkiRJbVhrYg5sCyyoI6hvBJyfmRdHxC3AuRHxPuB64Iy6/BnAOXVwt5WUkdjJzJsj4nzgFuAh4LjM/F2zL0eSJEmSpKllIqOy3wDs2af8dkp/89HlvwGOGKOuk4GTJ7+akiRJkiRNT5PqYy5JkiRJkpplYi5JkiRJUodMzCVJkiRJ6tBEBn/TBmbJzv2mqV+7XW5d0vCaSJIkSdL05xVzSZIkSZI6ZGIuSZIkSVKHTMwlSZIkSeqQibkkSZIkSR0yMZckSRMSEZtGxDUR8f2IuDki3l3Ld4yIqyNiaUScFxGPrOWb1PvL6uOze+p6Ry2/LSIO7uYVSZK0fjAxlyRJE/VbYP/M3B3YAzgkIvYF3g+cmplzgPuAY+vyxwL3ZeZTgFPrckTErsCRwNOBQ4BPRMTGQ30lkiStR0zMJUnShGTxy3r3EfUvgf2BL9byBcDh9fZh9T718QMiImr5uZn528y8A1gG7D2ElyBJ0nrJxFySJE1YRGwcEYuBe4GFwA+An2fmQ3WR5cB29fZ2wF0A9fH7gcf3lvd5zuh48yNiUUQsWrFiRdMvR5Kk9YKJuSRJmrDM/F1m7gHMolzl3qXfYvV/jPHYWOX94p2emXMzc+7MmTPXZZUlSVrvmZhLkqRJy8yfA1cC+wJbRMSM+tAs4O56ezmwPUB9fHNgZW95n+dIkrTBMTGXJEkTEhEzI2KLevtRwIHAEuAK4FV1sXnAhfX2RfU+9fHLMzNr+ZF11PYdgTnANcN5FZIkrX9mrH0RSZIkALYFFtQR1DcCzs/MiyPiFuDciHgfcD1wRl3+DOCciFhGuVJ+JEBm3hwR5wO3AA8Bx2Xm74b8WiRJWm+YmEuSpAnJzBuAPfuU306fUdUz8zfAEWPUdTJwctPrKEnSVGRirs59/I2Xr/Nzj/vk/g2uiSRJmqzJ/o772y1Ja7KPuSRJkiRJHfKKuSRJktZbH3zNSya87FvPu7jFNZGk9njFXJIkSZKkDpmYS5IkSZLUIRNzSZIkSZI6ZGIuSZIkSVKHTMwlSZIkSeqQibkkSZIkSR0yMZckSZIkqUMm5pIkSZIkdcjEXJIkSZKkDs3oegWkLnzwNS9Z5+e+9byLG1wTSZIkSRs6r5hLkiRJktQhr5hLkiRpg7T8hO9MavlZpzy3pTWRtKHzirkkSZIkSR0yMZckSZIkqUMm5pIkSZIkdcjEXJIkSZKkDpmYS5IkSZLUIRNzSZIkSZI6tNbEPCK2j4grImJJRNwcEcfX8q0iYmFELK3/t6zlEREfjYhlEXFDROzVU9e8uvzSiJjX3suSJEmSJGlqmMgV84eAt2bmLsC+wHERsStwAnBZZs4BLqv3AV4EzKl/84HToCTywInAPsDewIkjybwkSZIkSRuqtSbmmXlPZn6v3n4AWAJsBxwGLKiLLQAOr7cPA87O4ipgi4jYFjgYWJiZKzPzPmAhcEijr0aSJEmSpClmxmQWjojZwJ7A1cA2mXkPlOQ9Iraui20H3NXztOW1bKzy0THmU660s8MOO0xm9SRJkqT1xkknndTq8pKmjwkP/hYRjwW+BLw5M38x3qJ9ynKc8tULMk/PzLmZOXfmzJkTXT1JkiRJkqakCSXmEfEISlL+2cz8ci3+SW2iTv1/by1fDmzf8/RZwN3jlEuSJEmStMGayKjsAZwBLMnMD/U8dBEwMrL6PODCnvJj6ujs+wL31ybvlwIHRcSWddC3g2qZJEmSJEkbrIn0Md8PeD1wY0QsrmXvBE4Bzo+IY4E7gSPqY5cALwaWAQ8CbwDIzJUR8V7g2rrcezJzZSOvQpIkSZKkKWqtiXlmfpf+/cMBDuizfALHjVHXmcCZk1lBSZIkSZKmswkP/iZJkiRJkpo3qenSJEmSJK0fLrt8p0ktf8D+P2hpTSQNyivmkiRpQiJi+4i4IiKWRMTNEXF8Ld8qIhZGxNL6f8taHhHx0YhYFhE3RMRePXXNq8svjYh5Y8WUJGlDYGIuSZIm6iHgrZm5C7AvcFxE7AqcAFyWmXOAy+p9gBcBc+rffOA0KIk8cCKwD7A3cOJIMi9J0obIxFySJE1IZt6Tmd+rtx8AlgDbAYcBC+piC4DD6+3DgLOzuArYIiK2BQ4GFmbmysy8D1gIHDLElyJJ0nrFxFySJE1aRMwG9gSuBrbJzHugJO/A1nWx7YC7ep62vJaNVS5J0gbJxFySJE1KRDwW+BLw5sz8xXiL9inLccr7xZofEYsiYtGKFSsmv7KSJE0BJuaSJGnCIuIRlKT8s5n55Vr8k9pEnfr/3lq+HNi+5+mzgLvHKV9DZp6emXMzc+7MmTObeyGSJK1HTMwlSdKEREQAZwBLMvNDPQ9dBIyMrD4PuLCn/Jg6Ovu+wP21qfulwEERsWUd9O2gWiZJ0gbJecylIVl+wnfW6XmzTnluw2siSetsP+D1wI0RsbiWvRM4BTg/Io4F7gSOqI9dArwYWAY8CLwBIDNXRsR7gWvrcu/JzJXDeQmSJK1/TMwlSdKEZOZ36d8/HOCAPssncNwYdZ0JnNnc2kmSNHWZmEuSJElawxOvWLz2hXr8+AV7tLQm0vRnH3NJkiRJkjpkYi5JkiRJUodMzCVJkiRJ6pB9zKVp7KSTThrq8yRJkiZq9glfm9TyPzzl0JbWROqeV8wlSZIkSeqQV8wlNeayy3da5+cesP8PGlwTSZIkaerwirkkSZIkSR0yMZckSZIkqUMm5pIkSZIkdcg+5pKmtCdesXidn/vjF+zR4JpIkiRJ68Yr5pIkSZIkdcgr5pI0SZOdd3WE869KkiSpH6+YS5IkSZLUIa+YS9IU4FV6SZKk6cvEXJK0ppM2H+C59ze3HpIkSRsAm7JLkiRJktQhE3NJkiRJkjpkYi5JkiRJUodMzCVJkiRJ6pCDv0mSJEmadiY7o4kzmahLJuaSpPXCbgt2W+fn3jjvxgbXRJIkabhMzCVJG6wlO++yTs/b5dYlDa+JJEnakJmYS5IkSdJknbT5JJe/v5310LTg4G+SJEmSJHXIxFySJEmSpA6ZmEuSJEmS1KG1JuYRcWZE3BsRN/WUbRURCyNiaf2/ZS2PiPhoRCyLiBsiYq+e58yryy+NiHntvBxJkiRJkqaWiVwx/2fgkFFlJwCXZeYc4LJ6H+BFwJz6Nx84DUoiD5wI7APsDZw4ksxLkiRJkrQhW2tinpn/CqwcVXwYsKDeXgAc3lN+dhZXAVtExLbAwcDCzFyZmfcBC1kz2ZckSZIkaYOzrtOlbZOZ9wBk5j0RsXUt3w64q2e55bVsrPI1RMR8ytV2dthhh3VcPUmSJEmaunZbsNuklr9x3o0trYmGoenB36JPWY5TvmZh5umZOTcz586cObPRlZMkSZIkaX2zron5T2oTder/e2v5cmD7nuVmAXePUy5JkqYQB4WVJKl565qYXwSM/IjOAy7sKT+m/hDvC9xfm7xfChwUEVvWH+uDapkkSZpa/hkHhZUkqVETmS7t88B/AE+LiOURcSxwCvDCiFgKvLDeB7gEuB1YBnwa+EuAzFwJvBe4tv69p5ZJkqQpxEFhJUlq3loHf8vMo8Z46IA+yyZw3Bj1nAmcOam1kyRJU0Frg8JKkrQhaHrwN0mSpBEDDwobEfMjYlFELFqxYkWjKydJ0vrCxFySJA2qtUFhna1FkrQhMDGXJEmDclBYSZIGsNY+5pIkSSPqoLDPB54QEcspo6ufApxfB4i9EziiLn4J8GLKoLAPAm+AMihsRIwMCgsOCitJQ7dk510mtfwuty5paU0EJuaSJGkSHBRWkqTm2ZRdkiRJkqQOmZhLkiRJktQhE3NJkiRJkjpkYi5JkiRJUodMzCVJkiRJ6pCJuSRJkiRJHTIxlyRJkiSpQybmkiRJkiR1yMRckiRJkqQOmZhLkiRJktQhE3NJkiRJkjo0o+sVkCRJkiRNLx9/4+WTWv64T+7f0ppMDV4xlyRJkiSpQybmkiRJkiR1yMRckiRJkqQOmZhLkiRJktQhE3NJkiRJkjpkYi5JkiRJUodMzCVJkiRJ6pCJuSRJkiRJHZrR9QpIkiRJkjQZH3zNSya1/FvPu7ilNWmGV8wlSZIkSeqQibkkSZIkSR2yKbskSZIkST2Wn/CdSS0/65TnDhTPK+aSJEmSJHXIxFySJEmSpA6ZmEuSJEmS1CETc0mSJEmSOmRiLkmSJElSh0zMJUmSJEnqkIm5JEmSJEkdMjGXJEmSJKlDQ0/MI+KQiLgtIpZFxAnDji9JktYPHhNIklQMNTGPiI2BjwMvAnYFjoqIXYe5DpIkqXseE0iStMqwr5jvDSzLzNsz87+Bc4HDhrwOkiSpex4TSJJUDTsx3w64q+f+8lomSZI2LB4TSJJURWYOL1jEEcDBmfln9f7rgb0z8009y8wH5te7TwNuW8dwTwB+OsDqru/xjDl94hlz+sQz5vSJN2jMP8jMmU2uzHQzkWOCWj7IcUHb2431d1f/VF5367d+69+w6p/QMcGMdV+fdbIc2L7n/izg7t4FMvN04PRBA0XEosycO2g962s8Y06feMacPvGMOX3idRVzA7PWYwIY7Lig7c/Q+rurfyqvu/Vbv/Vbfz/Dbsp+LTAnInaMiEcCRwIXDXkdJElS9zwmkCSpGuoV88x8KCL+CrgU2Bg4MzNvHuY6SJKk7nlMIEnSKsNuyk5mXgJcMoRQAzeHX8/jGXP6xDPm9IlnzOkTr6uYG5QhHBO0/Rlaf3f1T+V1t37rt37rX8NQB3+TJEmSJEmrG3Yfc0mSJEmS1MPEXJIkSZKkDpmYa0Ii4jERsXHX6zEdDfu93VA+yw3ldUpak99/SVo37j+7My36mEfEpsBLgOcCTwJ+DdwEfK2tEV4jYiNg9554N2fmT9qINSru1sB+rP46F2Xm7xuOsxFl6prXAs8GfgtsAqygDNRzemYubTLmqNhDeW8jYhblda6x7QBfb/p9rTGH+t529VkO+73t8HUOfV8w7JgR8RzgdZTPcltW/yz/JTPvbzheF9/Lob5GNWsY3/+2t5FhbPdt7juGtP6tHQMNYx8QEXNZ8/35VmauHLTuWn+rvw0tv/+tHssPof5Wt/82t89psv+c0vuGh2NN9cQ8Ik4CXgpcCVwH3AtsCjwVeEG9/dbMvKGheDsBbwcOBJZSNtqReA8CnwIWtJB0vAA4AdgKuJ7VX+dOwBeBD2bmLxqK923gW8CFwE0jrycitqK8r0cDF2TmvzQRr9Y91Pc2Is4CtgMuBhax5rbzLOCEzPzXJuL1xB3qe9vRZzn097aD93Xo+4KOYn4duJvyvvb7LF8KfCgzG5l/uqNtZ6ivUc1r+/vf9jbS9nbf9r5jCOvf6jHQED7fPwH+GriDNY9V96Mc5L8rM+9cx/rb/nzbfv9PosVj+Vr/y4ArWqq/7e2/7e1zyu4/p/q+YY140yAxPzQzvzbO41sDO2TmoobifR44DfhOjnrzaqyjgfsyc0ET8Xrq/kfgY/122hExg3IWcOPM/FJD8R6Rmf8z6DKTjDnU9zYinpGZN43z+CMp286yJuL11DvU97ajz3Lo720H7+vQ9wUdxXxCZv500GUmEa+LbWeor1HNa/v73/Y20vZ2v5Z9xzbAUQyw7xjC+rd6DDSEz/c44MzM/PUYj+8BPD4zL1vH+lv9bRjC+9/qsfwQ6m97+297+5yy+8+pvm9Yo66pnpiPFhGPAzIzf9n1ukwXEfFHwJzMPCsiZgKPzcw7Woy3SWb+dm1lLcXeEti+qRYWa4m1E7A8M38bEc8HngmcnZk/nw7x+sQfynvb9eucriLiMcCvM/P3EfFUYGdK87zGTuiMivcS4JKmWx9NIO4fUPZ334qIRwEzMvOBYa6DmlG32ZcDR2XmoQPWtX1m3jXGY8/NzO8MUv9aYp+Xma9psf4mT1huCjwFSOAHmfmbJuoDtkXhAAAgAElEQVTVuouIfTLz6hbr3yaH0JVzEBHxKuCrwziObENEfIJyxb2RVrF96v8LynHSGieOIuL4zPxIS3H3A47OzOPaqL9JEbEj8HTKvm1JZt7eSpzpkphHxG7A2ZSmDEFpxjNvvDNYDcR8BrArpUkDAJl5dlvxasxNgFcCs4EZPXHf01K8E4G5wNMy86kR8STgC5m5XxvxaszvZeZeaytrMN6VlCZOM4DFlG3n25n5ljbi9cRdTHlvZwOXAhdR3ucXT4d4NeaVDPm97eB9PQL4RmY+EBF/B+wFvC8zv9dGvJ64f8ia+4HW9j8RcR2lf9WWwFWUJl0PZuZrW4r3L8BzgC8BZ2XmkjbijIr558B8YKvM3Cki5gCfzMwD2o6tZtQrUy+mXCE8hLL9fDkzvzpgvbcDn6Q0WXyolm0DfJCyf3n2QCs+fuw7M3OHhusMVjVRfWlmbjNgfTOA/wf8KfBflMGFZwFnAf+nicQ/Ip5G+X7uXIuWAJ/OzNsaqPsBygH3Gg9RLvZsNmD9/3echzMz3ztI/WuJ3cb2sznlWPRoYJfM3G7A+r5K//cfgMx82YD1X0DpMvAN4PPANzPzd4PUOar+Kxh7/XPQ35CIeBvw58CJmfm5Qeoao/5fU7pZHJ2Zi0c91ujxd20dcjTw6hrzy5n5sQHqG/d4MjM/tK511/o3Az5DOa5cTNkn7E7pEnFs0ydLZqx9kSnjU8BbMvMKgHql7HTgD9sIVhPW51MS80uAFwHfpZwcaNOFwP2UDWIYZ/5eDuwJfA8gM++urRIaFxFPpPTReVRE7EnZ+AE2Ax7dRsxq88z8RUT8GSUBODEiWr9iDvw+Mx+KiJcDH87Mj0XE9dMoHnTz3g77db4rM79QW5YcDHyA0qRwn7YCRsQ5lL5Ti4GRg4uk3f1PZOaDEXEspdnYP7T5vmbm6+oP4lHAWRGRlIP8z7d4Bfs4YG/g6roOS2sTR63nIuKFlG3lYEo/0nOAvTPzDQ2FeBZwCnB9RBwP7Aa8BfgH4JiGYrQuIvahHBS/nHIh4zjgfzdQ9T8CjwN2HPl+1u/vB+rf8YNUHmXwpS9TjvVOpxwf7AlcERGvyMyrBqk/M1s5runxqz5ljwb+DHg80FpizqpjqcEqKS2IXkbZfvaifN6HA02M9/GBkTDApynvS2My8+V1e3w5pa//GRFxIeX3pIn1/9s+ZfsCb6P0SR5I/b39LPCh+ht8GvD7nse/PGCIWynr+pWI+KfM/EDPYwNvP7WV3ZGUffTPgPMoxxQvGLRuyrazGPg6JS9qZHvv8VHgFuDIXNX3PoB3Af9E0/v/zJwWf8D3J1LWYLwbKWeEv1/vb0NpJtP267xpyO/rNfX/9+r/xwA3tBRrHuWA6oH6f+TvIuAVLX+W2wLfBJ5dy1p5jaPiXk3ZSd1EOZhp9fMddryu3tsO3tfr6/+/p5xtfrisxZhLqC2ehvVHGVTlOZSr5U8f+XyHEPcJwJuBH1J+eJcCb2pr2xn1mc4Yxr7Av0Y+u98D3x75ztey21uIc3yNtRyY1WC9e43x9yzgngbqP7l+dy5jVTJ4R4Prv7TfPgnYGFjaQP1fB57fp/x5lC41g9a/1Xh/DW9DjwP+jnK18P3A1k3W3yfenQ3U8VngLuAM4IX1c21s+xkVq9Xfzxrj8cBfAN8H7mq47udRBlL7DvCihus+pn4OCygnqs+ijF0waL0jx/hPAL5S9xPb9j42YP0j++en9JQ1sn8G9qCcNF1ct88Dmzw+Gm//1cS+bfTfdLpifntEvItylhzKsPat9YNmVV/Lh+pZuHuBJ7cYb8S/R8RumXnjEGIBnB8RnwK2qM08/5RyNrNxWQYlWRARr8yGBrGboPdQmjz/W2ZeGxFPphxktO0NwBuBkzPzjtp/pbGR0deDeLDqvf3uEN/bYb/OH9XvyIHA+2t3k41ajAflpMMTgXtajtPrzcA7KCOz3lw/yyvaChYRL6N8ljux6urnvRHxaMqJiXVu+jaOb0fEOymtdl4I/CUwUBNoDc2zKFdkvlWbnZ9LSR4aERFbUJKofShN5F8MfL32v7y8gRAfHOexWxuofz5wG+VK28WZ+ZvaCqUpmfVIdVTh7xqKs1NmXtmn/m9HxOkN1P9TysmWh+r93qtuSQPHd1FGuH4LZUqqBcBemXnfoPXWusdqCh6UJHRQzwDuo+x7b23wc+2n1T62Uca7eQXwGsqJl6YGTT6YchX1N5Tjj8Z+HyPi6ZTv7t2U38JWfvuzDGB2eES8Ebg6Iv6moapfSdk/XxER36Dsnxu5sp2l6f1i4ITaxe8o4GMR8fZsZqT0pq/Ajx+sz350SqpftHcDf0R5E/8VOKmpnV6feJ8A3knZ0N4K/BJYnM01mxsr7i2UgVXuYFWTjczMZ7YY84XAQTXWpZm5sKU4r8vMf4mIt9Jnx5wD9hOR2lATxUMoV4+XRsS2wG6Z+c0WY15BOUt8DT1dWnLAfnjrk4g4G/hM9mlmGBEH5DqOXryWmBsBx9Kzv6vrMD1+KDcQUQYUOopyMLiYcjJpoOStJvufoHSPGeljvkct+6/MPGqwtW5XRGxM2a6PAvannFQ7kDIg50PjPXeC9X+F0lf07FHlrwNePei+KSKuy8xnjfHYwH1gI+IjlO6J/0bpg/zdJr/3UUaOfgWlGf7Hs+EBiiPieeM9npnfbiDGzpRm7K+hXIzamfJb9+MG6t6q5+4VlM/i4YQoB5znvXbBPJyy/e9FaYl5LnBFE59zRFwLzKR06fiP0Y/ngGPORMQS4M2Zeekg9YxT//WZueeosp0pLSWekZmbNBTnMaz6HPannKC6oInjpSiDU78aOAL4H0o3w4G6uNR6FwA/AN7bu63Ui8FPzczXDxpjtXgebwwuImYDm+VwRvL+g37lmflfLcTamJKIH9h03WPE+4vM/FTtv7+GzHx3S3GfSjkTuU1mPiMingm8LDPf11K88zPz1RFxI/1PQLRykiXKQFZ/z5oDFjbe0iMi3palT9TH6P8a/7rpmD2x9wNOAv6A0hR55ORVqy1aal/k3vd1neajnWCsvgdhTRx89Yn14cx881hXZNo6GRAR78/Mt6+tTBpLPdFyIKVv4J8OWNcOY32nI+LPM3OglmQR8YrxHs/B+5D2xtqUMoXQUZSLGZdl5tED1rkdpQ/4rylj4CTwbOBRwMsz80cD1n8vJZFa4yFK4j/Q4HU1RlASwqMoY018EzgtG5iFJiJ+TzmJ+hCr70ebGlxuzO2zDRExl/I+HUGZBWWg8Zwi4g7K+9Lv6uTAv98R8VPKidZzKYO1NjqbSJSBbscb/G3/AetvdWaiiNg7M6/pU/4I4JWZ2e+7N2jMrSjbz2sGeX8i4g2Uk0WbUuYsPz8zB+7X31P/ZpQm8ntRTvQmZXyL64E/y4Zn/Jk2ifkYB433U0YO/lQ2NGVHROycmbdGRN+zs4OeFZvgOuxOGR0ZypyV328x1kXA6zPz/rZidC0ivk0Z/OZTI2cMI+KmzHxGS/G2zcx7hnmSpcb9LnAicCrwUkoz4cjMvidCBoz10sz8akTM6/d4NjjPdp/YtwJ/Qzk4fHjU1cz8WUvxXkZphvokylWEHShN/Z7eRryeuNtQDnyhjAXR2A/RqDjPyszrhnkyoMbtNzvDDW2cuBrrJNmINlskqRm1GenjMvOLo8pfC9w7aEuvJq7KrqX+s8Z5OAc9sTBO3M0oiXMj++SI2J8ypVAANzfVsmWs35IRTf6m1G4LR1IGZHvnoCddap2NTUk3Rv0Pb58R8aXMfGVbsUbF3Qg4PjNPHUa8dRURj87MB7tej3XVc+Li4aKe+5mZO7UQcyfKyZcjBz0eHtUiYg2DtIioJ71uBEZOTK32W97UxYP6fuzKqn3bD5qod4040ygx/wilGcnna9FrgB9TztZu1lRTg4g4PTPn16akow18VmwC8Y+nTJkwcvb85cDpOcBUA2uJdz5lZMmF9Iwq2vIVz1mU/qP7Ub5g36Xs+Je3FO/azHx2b1OeiFicmXu0Ea8rI00BI+LGzNytln0nM5+7tudOJRFxdWa2NiJ6n3jfpzTJ+lZm7hkRL6DMmzy/xZivpjSZu5LyI/Fc4H+PTkqmooj4X5S+3TsBy3oeehxlHIjXtRCz70myEW2dLFNzIuIqyrRfK0aVP5HSVPI5A9a/RlPPqSTKaOynU75XN1Km+bmlwfpbO/AehtrE9jDKseNMyjHWeTnG3PXrUH/bJ3Z6j1+Guq1GQ9OxRZnq8LWsmiv6FuBzTVwpjvanM2u1xUtEjB4nYCNKs+2/pQzO1siJmChd8V5D6bLwTEoryy/ngONa1eR5zDEcBmkR0XY3jrZP+o42nQZ/2zMz/7jn/lcj4l8z848j4uamgowcbGczQ/yvi2OBfTLzV1CadlL6s7SSmANfq3/DdBbwOUoTFygD+Z1FGQm0DT+tZ8ISICJexRAG1YrV5019JPAI4FeDNmkbx2/q2e2lEfFXwI+AVqeCqt0E/pY159tu8wTWFVH6832Z1ftft9Wa5X8y82cRsVFEbJSZV9TvZZv+D2WU+3vh4b5V36I042rUOFeT2xrf4nOUEZj/Hjihp/yBtg7uTbynhUePTsoBMvPHNeka1MwYZ77cXP/HQPk4ZV/8r5Qpr06lTC3XlFYHT6ut98bUwFWxeykDk36eckIwgWdHxLNr/YN2JWh7AKkc4/YwNDGd1q6Uft//RmntNtKt4P9ExGGZOehxfKvTmVFaIY4lWXUxbZ2MtPirx3Cvp7TyXAwc2sQJtiiDOx8FzALOp8zccGE214X0Y7Q0hkNbrfZ6vJv+n+9lwAWUC5eNmU6J+czePjYRsQNl2H+A/24jYJTR/2azesLR9jzmQU/z3Hq7tR1+Zi6oZzGfWotua7M5VjUzM3ub9f1zRLy5xXjHUa4k7BwRP6IMrNf4VbnRctS8qRFxOKVfW1veTJk39a8pTfT2p0xR16YvAJ8EPsPq222bRq6Wz+0pS8rrbcPPI+KxlAPez9a+kAMPprQWG41quv4z2hsJ/iUt1TuWzMwfRsRxox+IiK3aSM5HnSRb7SEa6P+podg0ImbkqIHMah/JRzVQ/8bAY2k/wWrLRj1Xdr4QEe9ouP7WDryr51Cmifo8ZUrMpj+HL1D2ATvXv14DJ1a0f2Jn94j4BeV9eVS9DcPZhzXxOX8M+F+jrz5GxIGUuaIHuhiWmdf11Pk8yujpmwBvzMyvD1J3rb/tgZ8fQZkV6W8orUgPa7gp9ccpF/mOzsxFNWZj39/MPD7i4TEcXk8ZNb2RMRzabg1B+yd9VzOdEvO3At+NiB9QdkQ7An9Z37TG+7NGxDmUJmGLWZVwJNB2Yn4WZQqDC+r9w4Ez2woWEc+nvH8/pLyv20fEvOwzUnKDfhplJNeRbglHURKPVmTm7cCBdVvZKDMfaCvWWtbjKxFxwtqXXOf6r603f0npXz4MD2XmaUOKBXTSmuUwyvQof0Nphrc5ZZq4Nn0jIi5l9a47Ax9c9NN7NXlI/do/RzkZMDKAVOPTFo02+iSZpqQvA5+OiL/qaVH2GOCjDJ5UQZlLvO3vdZu2GNXcdrX7g14RbvPAu3oipdXcUZRmtl8DPt/AlVQAMvNPmqhnHK2e2MnMxqYG7GctJy+bOPG1Xb8mwZn5rSiDyA4sWpzObAjuoJzw/zClL/XuUcabAhpp0fEkSivVD9Xf+fMprTgbU0/UXRER17NqDIelDD4Fc9utIdo+6buaadPHHMqohZQznUEZfKmRAd/GiLUE2LXhM8ITjb0XPdPCZeb1Lca6jnIG7bZ6/6mUH8O+05Y0FHMHyhnS51B+CP6d0se80eam4529hvabJo46SNqIcoX3eYP2hewTZ6z5TYF2RtXu6W/415Qd4wWs3qy81f6GEXEopZ9a7yjpU/mgeg11++ndD1ywlqcMGm8692vfLDN/MVY/2fW9f6wgImYA76M0wRz5rdiBMpruuwZt6dVVH/Moo1/fk4OPaj60weWihcHTRtW/CSVB/0fgPdnSGDtNaruP+VQXEf9JmXrtt6PKN6VMRTpnwPpbnc6sbRHxz4x/VbjJ7+8syvf3KEorywsy850D1tnqGA49cXpbQ/y/JlpDRMQpwDZAv5O+P82GZ4qZbon5M1hzKqhWrmBHxBeAv87M1vsij4p7To4ayK5fWYPx1hgFuV9Zg/E2pryvrY/wGWNMyzaiwb41Y8XvPVB6iNIq4dNNX4Vse2CMMWK2OvXJWmJ/kvJj8gJKE/pXUa7uHttSvH5XEkZmhHhrbZHRdMyhTyUWZZC7F47u156Zu4//zEnHGWuglaOBFf2uqjQQ8+LMfEndbkdrdXtVsyLiUcBT6t1lmfnrhuptpRvFBOIuoAzC9J+Z+Zphx5+oYRx414T8UErCMJvSJ/nMQU9aDENXJ3amioj4O8pVzr/KzB/WstmU5GfRoCfWY/XpzNZoiZUtD9w8VUXE0yijsg90PBwRv2LNMRweNugV/zZbQ7R90neNeNMlMa9J1vMpifklwIsofZxe1XCckauPjwP2AK5h9SuBrczp2xN/tbOuNZG9MTN3bSnemZTXe04tei0wo83+NBFxZWY+v636Nb2NnDjq+f9YyqiiB7UU793A3ZQm2EE50/xE4DZKn7nntxBzaFOJ9dT/8Gj+9f5GwPd7yxqK0+ro2tJUFBGP66qb1UQM4cB7AfAMSpedczPzpkHqG7auTuxMJVEGpX0b5cQ6lJmAPjAVWkSMpakWL1Ndm1f8h9Uaoq2TvmvEmUaJ+Y3A7sD1mbl77SPxmcwcb6TEdYkz9KuPNe47gHdS+jOMzMUYlIHtTs/MpgdyGYm7CWVwtIebzAKfGN3cqOGYJ1P66Z7H6lO0tdLUqDbPPw3YJjOfERHPBF6Wme9rI15P3KFMCxcdztFcm6H9JWX7SeA7wCdb7mZydWbuUxO8V1DGJ7hp0KZwa4s3quyqzNw3Ir7f5BXlWDWV2JOB3oFfWptKrCf2P1Ku3PX2a7+h8WZc45xgGMLJhwuBcymj0U7ZOW81dUXEZTlqsKJ+ZeubtpvaRpluaeR4YI35nLOlwc1MrIYvIh4HsD6fiJqoqdLiZSqbbq0hplNifk1m7l37RL8AeIByMP70FmM+kTKKdgLXZuaP24rVE/Pv20rC1xcx5DniI+LblKknPpWr5gG9KTOf0Ua8nrgLKVdZR1ojvA54bWY2Oi1cdDhHc0ScT/ku/kstOgrYMjOPGPtZA8d8F+WExwGUkUaTcpLuXS3F+w/K1EMjTa9fBbylJuaLM3OPBmNtDmzJEKcSGxW/9X7tta/hrtl/oJVb2jrBUmM8j3LC4VBKa6jzgIvbPJEkwcMnMR8NXEFp/TdycLkZ8PXM3KWjVdugTfXEKiK+BfwP8PHMvLjr9dlQre8tXrT+mE6J+ScoV5SPpIzQ/ktgcVtNriPiz4D/C1xO+QF9HmUQktZGSK9x96O8rl9FGbl8L+AjbSVXEfESygAuf0AZxb/1qTci4smj++X2K2sw3rWZ+ezePmBNJ1RjxF0jxjDiDlO/K8ZNX0VeS/xNgE0z8/4WYzwZ+AirBiu8ijJC+4+AZ2Xmd1uI2W+Qsgea7uvUJ+4TKdPR/Z6WTkbGkAdaGWMdNqZMr/fnwCFt7u/UrojYFljZViuvphKfiDieMqXlkyj7jpHE/BeUsUf+adB1HSOuV4QnYKomVhHxJGBbYN/M/HgL9Zv49xh2i5e2v79t7z+1prbmvR26zPzLzPx5Zn6SMqXGvDb7QVOusO6ZmX+SmfOAZwGtHzBSmlw/GGWahLdRBiJoc4q2D1Pmun58Zm6WmY8bwkFqv1Gev9BivJ9GxE7UpjAR8SpgGIP6/TQiXhcRG9e/19HitHARsW9EXBsRv4yI/46I38WquU7bcn1E7NuzDvtQ5rltTUQ8OiLeFRGfrj8mW9cTTK3IzNsz86WZ+YTMnFlvL8vMX7eRlFffA1YA/0np17kCuCMivhcRrcyYUE9GXgO8nNIq4KqIaGwk2B5/B/wE+K+IuK62gvoh5TX+XQvxVlP7kb0SeCNlarjGp9vUUJ0D3BoRH2ip/mMo2+W4LZPWJjM/kpk7An+bmU/OzB3r3+5tJeXVm4CLI+K8FmNMGRFxWb+ytpLyiPhWRHy9rd+ozLw7M69rIymvGtn+uxIR29YT+IPWs2k9Yf6EiNgyIraqf7MpJ9va0vb3t+3955TV1LYz2rSZxzwiXg5cnpn3Z+YPI2KLiDg8M7/SUsjllCa6Ix4AGh32fwwPZWZGxGGUK+VnRMS8FuPdRekS0HrTiojYmTLF1eax+lRim9Ez0n4LjgNOB3aOiB9R5otsra9ujz+lTAt3KqumhWvzZNI/UVqUfIEyNdsxrBrIoi37AMdExJ31/g7Akqj93lvqL3wWZQ7skUHCllNecytn86ObMQq+QRkI7dK6DgcBh1DmHv0E5X1v2sjJyJ/VmI+nbLONthKqTdhPiDKoXusDrfSqBzf7UN7fjwNXZubv246r9mTmgRERlIFh26j/bsrgj9c1VOWPR67ORhmpei/gfdnSGCv1wsLD/Xo3VD1dCZ4QEVuyeleCNhOrY6hXtJuorLaqPIk1Wzm2MrNEC9v/aobQouMcYKeI+FJm9psPe6L+glUtXq5j9RYvbZ0Uaf372/b+c4q32Glq21nNdGrK3q9ZcGvTU0TE2cBuwIWUpOowytWk/4T25sCO0h/6G5QE7o8pV5EWZ8MjI/fEezalKfu3WX30+cZfXz3ZcDjwMso0KCMeoIzC+u9NxxwV/zHARl02V4uIN2fmh1uqe1Fmzo2eAbQi4t8z8w/biFfrH3r/9p7X2ds1obXm89HBGAUjr7FfWVvdIeqVpBdl5n/X+48ELsnMA5uO1ZWIOARYmJm/63pdtG6i5SlF2058YtVsEn9EGUviA5S5wBs52Tbdmto2pauuBE2LiFspXamuAx7ej42cUG2g/qEm/jGEPv4jiWdm3txAXW/KFkeRb/v72/b+s0+81j7fYTTDb3LbGTFtrpjTv1l+m6/vB6w+KvKF9X/bZ51fAxwNHJuZP46IHShTBLTlZEp//U2BR7YYh8y8ELgwIp6TmWtMedCWiHjLqPtQ5qG+LjMXD2s9qrdQug+04cGaTC2OiH+gNNd/TEuxgJJ416sP29PzfWzr6k/137U58kjXhJ3oOanUgkdn5jV1uxnx0FgLN2RlRLydMoI4lP3CfVH6Rrd1hfdHwNVRRi5/+GTkyPenrZORw5SZ34iIP6zND3u31za7C6lZqw34GmUO2ia7d5xBn8SnQSN1HgqclpkXRsRJg1ba4RXhNwHPjIhWEqtoqI9zZn4E+MgQEqu2E9v7M/PrDdXVT9vb/2qaviI8RpJ5doOJZystXob4/W17/7malq/4N3pFewjbDjC9EvNFEfEhVo3C/CZaaloDkJnvbqvutcT9MfChnvt30m4f862ypfmfx/GzenVuWE2D59a/r9b7hwLXAm+MiC9k5j+0FLefWPsi6+z1lBNYf0X5Yd2e0pe2NRHxXuBPKCexeqezaHP6ihMprUq2j4jPUqaj+5MW43UxRsHRlNf5Fco2891atjHw6pZidnUycmgi4hxgJ2Axqw46k3b3sWpA9EwpGqvGznh4StEGQ7Wd+PwoIj4FHAi8v/ZhbGI8oGnZ1JaGm4LTfleCVhLbiNir3rwiytSWX2b1Vo5NrX+r2/8QWnS0nXi+KzO/UFu8HExp8XIag3cva/X7O6z95zBb7LTQDH8oJy2mU1P2xwDvovyYBfBNys70V+M+cfJxvsr4c0K/rMl4feI/0BP/kcAjgF9m5uYtxTuF0nf/m23UP0bMoTYNjohLgVdm5i/r/cdSBqB7OeWqeSt9a8ZYlzszc4cW658JkJkr2ooxKt5twG4jzZ+HJUr/530p+4KrMvOnLcZ6MuWH6w+B+yhjFLy2jWb6G5L/3955hslWVWn4/cgKwowjQTEQRJAgSFAQTIgoiIqDgoiZQREVUEHFMIwRA0bENCqgDjBEERTEAIhEJWd0UDFjBAQD4Zsfa9e9dYvqvqH3OnWrer/Pc5/bfap6r1PdZ+9z1l5rfUsdd6AoNq8j0tIm48Y4C1FSS9E+x2dXYgMsxfGRdH9CL+Iq2z8u6Zgb1boHj3uqbTYdlBJcVGusgXGHtZntYc+w3Wz29a/kdoH9jidwZ+8wxfGstWb0SugkHULM4aNVsay2g/mbtX6mt4PMSsPv6trpMTER8+KAv3W+b5w5I1UmtD3PrrOknYle6lm8FnizpH8Q6WLp7dLoPjX44cQE63EX8AjbfyufuyoDmyvzvERM/Nr2RERXX1dsLCHpbuAw2++ubW+Aq4F/AW5JttP/4NCjF7V+uKSH106fl7Sq7d852vhtpw41ChSCcwcAazBvynVaJkLZ1HkzsWs8R4wx0eZngI01twPFF4nI9ZOT7EFcr6vRTVeGRg6nSVo+YUPnIwPf92s8VMsCsn2npFuAbYiOC3eX/2sx1qm2HaSCZ5USpEa0bT+12BnabnYmYxeyr//UiLDtQ4BDshzPPrIyXnpkZ3RkrZ9dZOykRLQ7vHaACYiYS/q47f2nimRnRrAVdawPt31Dlo0FPI8LbddK4xo5kk4nnMjjbW9aUoP3tL1Dkr13EtHxXmruswnxuY8Qu2F7ZNjtCklvAHYEXmX7p+XYWoTjc4btjyXa3pz4vV7NvA8h1edldsRgiL3fAlcBxwAn2M5uPddv+wrgs9xX4CetfEfSmcD/EhsCexNtFH/vpL7iki4t8/8/gV85OlBcantwA6amzbOATQghz9TrtZGDpCuBjQlBoa8QGzr/brvKhs5Ujs/gsRmMfzDh9Kxr+1GKPtTH29660vgpEWF1JJ6mfHGz04jz3454qP8bcLFnKB7a1f1p2Bop6RLbVVJuO7j+u6jxT8vE6iDjJTujI3v9rP737TAbopMsvvTtld0AACAASURBVElwzDezfYmkoReN7XOS7D6bmBDL2F5T0ibAuztIZe9vI7YEcQN/su2tpviRRbWznu3rh0QhgVzxrlGkBhcHcmtKva7tH2XZ6hpJlwFPH0znLhHQM2ulWE1h+xrgc4QDO0eULHFeLgFsZTu1V3qxtSTx8PZCYuPjAsJJ/7qTW3vVfNBaWJuaV9X/nFo37CH2Ou1AUWx2eh9p1Cd7Q6cDx+dy4LHApZ5byjVnzlUYf9xTbVNSwfvGz3asUhxbzW03+yGiFLDHisCBtjcY+oMLbyf7+n8BETBIiQhnO57FxjbAOraPKM9ZK/SCIhXGzp6/2etn2t83O6LdxbUDE5DK3osQjeDB6b+IFPKzi/3LFUq+2Ty77+u7gZ8R6si1eSPwKu6bvgTJ4l0eQWowcBnRi3MpAEXq883T/8jYsPSgUw5RZy5p6WTbf7D9yWQbc7B9r6RDmdvDPNPWPcC3gG8p1O53IJz0TyhqKjMzLU6VtA9wMvNGdv+UaPOu8v9vJD2LmC8PTbTXdQcKbJ8jaVVgi3LoYtvpZRiNqtxeIigvAZ5YNtBmvM71OT4rDWyQr0hfaUcF/mnbknpikrU7Z4xlqq06EjdzfinBCcTvpJ/jmXnK7brATkTpWP9z4u3AXjMcu8vrP0s8rcfdZX49l4h2flHSyyqNPU/GC3AEsfZ8lQj81CB7/qasn31k/n2z0vB7pF47PcbeMe+hjnsrEn+gWzVvHXQ6tl/RkZ1XlS93sP33/tcUtWQpSFqX2BBYrxy6TtLnbd+YaPP1RA3274jUOBGbD1UiFIsB0wmvZYuyXVJ2dr9OjkLsMM6UtAtwkjtKCbL9T0nXAtcRD1jZgoG9m0F/ZMRA1noH8F5JKwFvAg4jHsjekGXM3XegQNKuhPN/NrEOHCbpQNsnZNptVKW3ofPKyhs6qY5PH8eVB+9/kbQX8ErgvyuOvysRET7U9l9KRPjA+fzMwpD14N1JjX+WY5Xt2Dq/3WxX139KjX8f2Y7n8ygZLwC2f626HQmy52/W+tkj8++brUuTfe0AE5DK3kPJdUdD7H0R+C4hOLcLsC8Rmdw7w16f3YcSD8VbEzejHwD72f5lkr1haUspdZ6StiJ2wT9HRLBFLHB7EekiF9a2Wez+BHh81rUyaiTdAwzrTiBgOdtpUXMNr6uzc0XKbif6s99D1AemCRaWm9ZuwO7F5rHAsbavq21rtiFpS2KtezTRgWJJEjtQFJtXEGUft5TvVwa+4xnWlza6RdIjiFTS75TU5CVrZV4lOj79Np4ObE+sXd+y/e0EG6swr4hjlQyxDlJts2ucU0oJSpRtZ+A5xEZ1j9uJe8b5Mxm/z84RDNdbemWl8VOvfyXV+PeNvxrheP7Q9rnlHv4U21U2fSVdbPtxfSnhywMX1CpF6bOTMn/L2JnrZ9rft4M0/NRrp8fERMzJ7y06yOuBtxNRwGOIlNb3dGD3COBo4AXl+xeXY0+vaaRcgKsTPQ0fC/MorN6/pq0+/hPY3fbZfce+Jul7REQ7RfwN+AVwa9LYC0XJDnjV/N+54NhesuZ4C2n7qSOw2UlfbUnnE3PkeEJYL12XQNK2tr83EHGZg+2TEm2vTGySrcG8SvBVHviG8CmiNOB4IoL1UmCdJFs9lhhIXf8jddMEG8mUKPOrgAcSPelXJ4QSa7XrelWxMQ8VHZ9XAufarhkF6x//OUT0+SFEt4yHA9czoGg8A7JTbbNSwXuklBJ0ENHucVrf18sREdxfVxw/9fonOSJcosAnMvde8geiJKwWqRkv2fO3g/Uz8++bGtHu4NoBJsAx76ruaBDbdxKO+dszxp+GlW0f0ff9kZL2T7DzDODlRA3pR/uO306oH2aw9oBTDsyp+/x8kk2Am4CzJX2Dea+dj079I2l8bgQ201DU674feIjtHSStT4izfTHJ3jLAHsRNysC1wP84p4/6QcD3u0qXLzwZ+B7zphL2MLH+ZXEKcC7wHfqykjKx/RNJS5Z6/iPKZkgmZ0j6FrHZCpEN8c1km426vJbQf7kIwCHgtUrF8bMdnzWAF5eo1SXEnDvX9uWVxn8PsCWRCfJYSU8lMn5qkfLgnZ0K3kd2KUGqY2v7xP7vJR1DrNm1SL3+s2v8sx1P24eWjJfbiPT//6yc8ZI9f1PXz+I7nSRplRJxhthYqEFqGn4HmxbABDjmdFR31ENTtGWbYzC/rc4fFKIGvQfH3YmoTlVsHwUcJWmXwYU+kelSZYalYtfi5vJvmfIPpvkb10LSC2wfP3B4LeJhbFI4ksjo6G1g3Ui03KrumBen/+vAecztk/kU4O2Snmv7mpr2PAKlbtsHl/870ZoY4P5Oao02BXeWjZbLJX2I6C1eWwhrHmwfWB76tyGun8/brr4j3kjlH0XzAQBFL9tq63m242P7P8u49yMyVA4EPk6UctTgLtt/lLSEpCVsnyXpg5XGznSsOqlx7sCxyt7YGWQdIqpahezrX/niaamOZ3bGC8nzl+T1MzPi30FEO3vTF5gAx3wEqbKHlv//HViNWDAgHOSfdWD/lUSK58eIyXJ+OVYVSW8c9nWPpGjywyQNU/AWsTOVgu13zWMsxO2GRSRrcxCRgje/Y+PMg2wfV9KLsH23ouY9g8OA1ww+REnajpgznafVZ1HSQ3fhvmnl7040e5qkHW13FUF+CZEC+zpCP+RhxGdOo6StnmL7JIUQ5bqSlrZ91/x+trHYcI6ktxFlWE8H9gFOTbRX1fFRKJlvDaxAaK0cQETNa/EXSSuUMf+nONF31xo8y7HqKhU827HqwLG9nXg27InY/hbI3FCtev2TL56W6niSn/GSOn/JXz/TIv4dRLSzrx1gAhzz4jTeOpgaq1DaXtL2x2va60XJJL3H9pP6XjpV0vdr2prC/s2EeEg2ndTpDjDdjTC1frfUomxPLBDbE6J6KQ6ypB2IvterD2xErEjdBXZx4A5J/0ZZvBSCXln1/KsPi2wUAZO0vroj4hTi93gJfeUXyewHvE3SP4jWaWmiesTAvRYnfy/z5GG2f5Jhq4/vE7Vp/0o8LP+ISI/LbH3XqMtbgT2Bq4BXE6UIX6g1eAeOz78T94FvAOcAF3qgM8oMeS4huLQ/cV2vBNTc0Mt2rLJrnNcg17EapHZEO/XZrYPrP7tdYKrj2UHGS/b8TV0/yY34Z0e0O9n0HXvHnIgWD1Pc+zzwQ2JCZLCy+pRAJa0JrJxki+JYTJdCv29Ne4NR5C4o6fOdIulJRE3Ks4CLiV39tUodTBa/Jh74n8O8aeu3k9h+ahBJ3yEcrMNtnza/9y8ibyTSy9eWdB4xR56fZGsJScvansdRLRkQaWudpP2IyNDtxA3sscBbbZ+ZZRN4qO1nJo5/H7oS1esh6WxijiwFXA78XtI5tu+TwVPTbEnF3RM4zPaHJF2WaK9RCUk7A+cX8b7/pm5d8Byy54FDVfgBRCr404H/lvQ729tUGv8OzVVdPkpFdbnG2IVsxyq7xjnVseoiol3ShXuBo7Nr3t87uA9k1/hnb9ylZrxkzd+u1k9yI/7ZEe3sTQtgMhxzDxN2sv0PKbXJ+BsIwbBei441iD9UFv0R43cRKuXpFKdmT6L+o781Q5YSc2dI+iVRW/4Z4EDbt0v6abJTju0rgCskHW37LklLAxsS7R3+nGl7gJcCDybSilKwfamkJxNpjQJuSEwL/jJwoqTX2f4ZgKQ1gE8CX0myCSE08glJzyA2Hl5BOOqZjvn5kjayfVWijftQIsnrMO9akJUptJLt2yT9B3CE7YMlXZlkq4cUbRv3INY9mIz75GzgxcDhku4kdCbOB86rrS0BuY6PpA2BJxJCj5sTXUOqPdh3kO6Z6lh1kAqe7VhlR7Q/AGwB/E85tJ+krW0fVNFGpuOfUuPfoeOZmvGSOH+7Wj8zI/4pEe0Or52w5zHvYy7pKmA7278bOL4qUcOwUaLtZYH1yrfXD0bqEu1W6wm6ALaOJ4QZXkRMnj2A62zv14X9TCR9gugrehXRgu4Uou/qWsl2P0tE466RtBJwAaFy/UDgANvHTDvAwttbwfZfp3htbdv/V9NeGXdoO68eTmrrJel1wJuZ29LvDkIdOC2VXaXHbbmezrZ9ctYcLeudCWdxHaKjwD+Ym1ZetVfqgO3/INLZH0pEsLck+rOm9KQvn3V74Cjg7bZ/qAr9hOdj80nEg/h5tj8oaS1g/9oZSY08ymbcE8q/rYg04R/a3rHS+IOOz+7Aj2o5PoruIN8nnMEf1t7IVPTpfhxwkef26b6q5rOSOujD3mdrXeAbth9ZabxLyS0lyN7YuRLYxPa95fslgctqrZsdXP+9Gv9qSuxl3BOI9aCLjbtexss2RJeCahkv2fM3e/0sNlL6pEtagthQn7P2AF/wDB3dLq8dmIxIwIeBb0h6E6Wmiehn+SHmCrVlsQ6xo7ccsLEkXLnR/BR0uZvySNsvUKhaHyXpaOJiH3ts76doNdcTn/gwsKKkXYFvTuXMVuCJtvcuX78CuNH2zore8aczV3G/FldIOsj2cb0DJRPiHUT9bEZv6BMI561Xl9efvZLW1sv2p4BPlRsjNRb7BeASSWcCawIHFdv3JtnaKWncBWE/4oHsQttPVbQvyix5eTex1vygOOVrUbFtzhTc7L7OGrZvkpSZbdGojO2flfXtfuVf7+ta7Mi8js9RRGS1imNi+1k1xpmGbNXl7D7sqang2aUEXUS0CeX6P5WvV6o4LiRf/yTV+Nt+PtzH8Xy1oqVWzY271IwX8rtOpK6fGRH/7Ih2V9dOj7F3zG1/WdLviYe4DYkL9BrgYNunZ9lVKI8+BVifqDPYgRAM68Ix75Lebv1fyoLzW2Lh7AxJ+xAt4U60XVUcreykfQ/4XkkpfybhpH8aeFBNW330l148nSIy52j1kGFve8JZ3Qt4DVGWcCjwNaIeOoNdCKf/MUQmwjHOF+6aQ0cOeY89gU2Amxz1yf9GbLhUx0UQTdLawC9Lyc5TiN9z9trzd9t/l4Silv/6Eq1KwdFK8Pi+728iWZWdKIV4ju1fAZQyjE8BaZlXjTqUFMatiHKSG4ALib/dq2zX7gRR3fHpy4YZSsVMkZR0zz7WIFE8rYNU8GzHKtuxPQS4TNJZxObFkyqO3SPN8XdyjX8HG3cfJDJePklCxgt56dpdrZ8ZAm2dpOF3cO0AE5DKPirKTXRjIkVo45I6/wXbKW22+naJIdJ0e3XQqcrIJX31ROLB/wii7uqdtj+XYW+Kc3gtUTLwCOf3ie/ZvJ/tvyWNfRbRx/FXwFnAesUpXwq42vZ60w6w6HYPJG7avwWekZWGM2BzeaKmaDfg34iU5M77f2ejbmuve+lsmxMPwd8iBPbWrb1zO2DzZGLDYX9gW+DPwNJZNiWtTDyYrcG8LeHS9C0kbUFsyj2bEBV9P/Bs27/Istmog6Trgb8S4mDnE6me1TtASNod+ACxds9xfGwfO8NxH1G+fG35v5epsQdwpyu1QsxK9xxip+dYHUB0zKgmMJecCp5dSnAl8BTbfyrfP5D4DNVKdCQ9mIjKA1xs+7cVx065/vvGH6zx/wGxsfObGY47zPG8ELgyYeMujcR07a7Wz4tsP16l3K88915a4/rPSsPv+tppjvkiIuli24+TdAmRCn074VRtMOJTayzmSHoUsZu6GvBx20eW488Atrf9psr2liJ2nfckSjx2JNrh7WP7hpq2hthekshCeCGR0fJW2xNRCtFDHddeF5uXlpTLNwN/s32YutWeeDIRKTnDQ8Q3K9k4n3g4voTQYADuK/6UYHcr4HPA34Fn2f59pr1GPYqT03sw25J4uL+CSHM8oqKdTMfnPNtbz+/Y4kqWY9U3fmqNczbJGzt/6TlTiv7QOwM/Bz5Vc51Ovv5TavyzHc8OM17S6GL9lPQh4C+E+PDriYj/tbbfXmn89Yj1p/cZbrH91BmO2cmmxRx7zTFfNCR9Gngb4XC8ifijXW47JYV1FJSH7z/bvlJRd/0k4CfAZ5wgdKfoST8ltj9a2+ZsoNwwziGi1b2b9k5EOvtJtt+WYLNXt/84QjH3WNupvej7bJ/L3IjHedlp7eX326u93qTcGN5le7dEmxcR6X1vJyK6P5V0te0NE2yt6FBHf+Cw13uRnwS7l9veJGPsIbZOZd6HqvWB3xBZAXSVqdOoQ9mM3Iy4Z70aWHOmEduuHJ+SDfM62z8o3z8B+HStuSBpa+C/gEcQmSi9rLsqoqdZjlXf+CniZl06VhmObbknPM/RN34T4r57CJHteJft/5jh+F06/iniaZmOZ4cZL6nzt9iovn72jV094t9FRLurTV9ojnkVSvrEirazW/l0hqTDiQV9OeJCXwE4g7gol7S9R4LNaVvAuYPe6mXRWMH2bdm2ukLSZrYvGXL8fsA7au1UDox9L3AlES0xAw88TlS5VoiEbUPUCW5JqJafazulR7ykH9reojxQP95R953qVEpaH9ibiMwfI2lNYDfbH0iwdZrtnST9lLmiSz2qPhAM2H0vcdP7Zsb4A7aePN3rk1h+MWmU9OYnENGSDQitmfN7/2aa+ZDt+PTZ2Qz4EnNrd/9CtGS8dOqfWqjxryfavQ5movyxxvjFRqYqdUoqeLZjle3Yqq9jhaRDgXttv7k801xe4ffT1fU/tMbfpfa8ko1MxzM14yVr/mavn5l0GdHOvHbm2JhUx1zSc4Hf2r6o8ribTvd6rZvnqJF0re31FUIHvwJWsX2PJBG7UBMjhqRQmt+bWOQuIR6IPmr7wyM9sUpIOtP29h3bfNl0r9s+Ktn+g4kb+xOJUpObbT8zyVantdezBYWuxvLExspdkKunUWyuCfymF+Erm1er2v5Zls1GHSSdRBH9AS6pXWKR7fgMsbci8YxW9QFTpcaz5pgD46c6Vlmp4H3jpzhWHUS057TMKlkLB7mUjalCm8murn8l1fh35Xh2kPGSMn+z188+OykR/+RsiE43LSbZMX8/oaS7lO0dKo571jQv24l1pV2iUsM6+PWw7yva/OR0r2dFWXvRTUl7EDthbyEWpsW+JmhBUIe1x4sDkv4P+APRm/5c4qEhq33ZoO1e7fXptR4oprCzDvFQtz7zCs5Vj17Pls1IAEk/Ap7QeyiRtAxRDrHF9D/ZGDWSNL90yAV5zzQ/m+34vNj2VzVFSZdnWMrVN493JRSuTyI2vXrj14rIp4qnFRuZNc4pjlUHEe1PAA8mSnCeAzzK9l3ld3Wq7c1nOH7q9Z9Nh45nSsZL9vzNXj/7xkjN2MmIaHd17fQY+3ZpU2H7bZIeXzti7hmKCNRG0neIaNLhrqhMCqxSHhDU9zXl+5Ur2ulnb+Bq4Djg18ybMpvJ0opWaTsTKWV3Sep8xyorywNYSdK/T/Wi7ZSe4iPkk0QK5e5EO7hzJH3f9v9lG+6lPEu6mVAEzeII4GDgY0RGwCvImy8fKf8vR0TArii2HkO0PKmSojoMdax2T2zkzrnpOvrFLpNor1GPsySdCJxi++bewfL32wZ4GRFlPXIRx/+epOMIx+dfiTabPSexxoPa8uX/rHZgHxn4vt9RM5HtM2Oc1Ie9PxXc9m9KRs3OwCMl1axx3hP4kqR5HKsK4/avz9tSWpjZvld12qTuT3Q/eTCwTd+GyGqEFslMSb3+lV/jv0sXjqejbHDjhIyX7PmbvX72uNWVW1lPE9F+U/l/pnRy7cwZa1Ij5hAPx7arPhxL2tb296ZydLp2ciQ9hFiIt7R9eMVxO6/3VvR/fgFxc7kb+F+id/mfa9sasLsvESW/AngW4VB91fYTM+0OOY+sLI8/Er3Eh9397cT2U6NE0gqEw3oA8NCZ7poupO1f2H5Y4viX2N5sIIpxbuY1K+lY4H22ryrfbwgcYPvlSfZGoXb/beAw218v3z8X2Nf207JsNuqgKLt6JVETvCbhUC1HRJfOJDavF7mXtsJ76jk+x3lur/vHEqVeY9FtQtJatm+a37FFGDfVscpOBR9ir6pj1UFEOztjJPX6V36N/9lE699pHU+XLjmLMH5qxkufnaz5m71+pkX8syPa2dfOfexNuGNe/eFY0rtsHyxpWM1CmpMjaQXbf53itbW7iAZ2iaTViYjnG4G32P7KfH6ktv2lbN/dpc0slFR6sLgi6SPEYrkCcAGRUnnuTG9cC3kO1TcFB8Y/j6jjPIGIXPwK+IDtdRNt3kfQbtixivZGoXa/NtGG6SHERtYvgJfa/kmWzUZ9SgbUg4hWgn+pNGa249NJKdew+0Fvo2+G42Y7Vtmp4NmlBNmO7dnkOp5dpTpn1fhnO56vtv25qYJatYJZWfN3YLyM9TOtDLiDtTn12hlkYlPZC9V3HWwfXP7vui3aFZIOsn1c70C5WN5BLPbrdHw+aZSdtd2BpwOnE7UomfZWItKCn1QOnQO8G8jrUyitQjzAbEBcp9cSk/uWDHMJYy4SkvYB/khkQmRtfFwIfMj275LGB2CqBzji971Cpm0ibfH+wL7Ae4h09mkF9ypwnaQvAF8lrtkXA9cl2vu77b9LQtKytq+XlLbxAFA2OLcs2RZycqu9Rg6ONN4qfbP7yE71TC3lKhtbG3Df0qYV6SsVWVRs/7zY2XrAiXpr2Uicabuo7FTw7FICPESgzvZlva9n6Ng+k3Aeel06Bp2Hj83Qeegq1Xl5Sdt43hr/5efzM/PFIej5aeDTGY6n7c+V/1O6B2XP334y1k+XMuCpIv4zHD712sy+dgYZ+4i57tt/ds5LwLa2Zzyhp7C7LLALsAZ9Gxwz3RWext7awKeKrdcQE/RQ4GtEFGloNH2ckPQuYCfiYf9Y4IwuotZlQl8N9JTCXwJsbHvKuuwZ2tuaECY7kth0ELApsXjsYfu8yvY2ckk/nuY91epj5mPntcB6wCOc1Bu6RFBeRIh+vEfSw4HVbF9c2c4oyj02Aa7o4m81xPZyxNrT28D6PvAZV+xRPGBvJGr3kp5FrK/9de0p63pjfOgg4pZayqUoy9iZSKP+et9LtwPH2q5Ri4nyxNNSU8Gz6TIdNini2UnUUMntArPIznjpav5mkxHx7zqinc0kOOYj6T8r6QwiojqoLDgo0FDb7oFEXdVvgWfYvibTXpcoel/fBPytHOpdnL12CimqnyNI0b0QeE3/Tnk5vgnwOVduhdHlA8HigKTPAPcSG3OPVgiInekJUNZWqIavCVxK1FOdT6R63zbSE0tGc9Xuz8qMYkv6LJGJ8FTgC8DzCdXnPbNsNsaP7KiJkkq5JC1Zxnt/jfGmsJGlSp2dCp7tWE2M89BJ1DCpXWAWkv7JNBkvrtAitov5m0VfxP9DwIF9L60IHGh7g0p20q/NbMbeMR8Vkq62vWGH9pYiLuY9iQt7RyLlah/bN3R4HlnK4f01akPppcol2L2AWBh6O/xbA4fa3irJ3rW211/Y12Zgr/MHAkkvneZl13rQnML2pbY3VV+bOElX2N44y2aXSLo/8Djm9uzcgtioO8/2Pol2B/uPAvVbtEl6p+33DDm+ErG59JSa9gZsXGn7MX3/rwCcZHv7LJuNRj8DpVyXAB+xfW3F8c9yB91lajtWHdSRpjtWfbbG3nmojToST8siO+Olz04n87c2kxLx74KxrzFXfouFqTh/QVKEK3IZUfu8WbnRfV7STsApkk6y/baOzuPxwEYKcbRqyuGFmzNvvNOwN/BlzW2P8mdy63Ul6V8HF2xJDwSWqG2s6/qYwrDotIBnA6szVxgog7vKzrIBJK1MRNAnAtt3AmdL+iHRrmxr4KVEjWEmX2RI/9EEnijpfbbntPiRtBpwBnByol2Ym61zp6LjxR+JzaxGI5UhpVwHJZVynS/pU4TjcEfvYIWI9lDHSqX+u4JjlV3j/GA66grjHA2EcSe9xj8TRx/uzwKf7ct4uUZSbfHilPmbje1TJJ3GmEb8u2TsI+ZdR1n7NgKWIgTXbiIk/7PTrTdz9EccPH4/4B39D7HjyqhTrssOP7Zvk7SL7ROT7LwK2Ito49VbTDcDPgh8yUVEZFIoKYh7EC3priVabl2ZaG8P4uFqU0I34PnEHDk+y2ZXSHoRESXfhFh3es75BbZ/m2z7otplFlPYWY5Qm7/R9hslrUOIQH44e25IeidwGPA04HBirf+C7Xdm2m00uirl0nB1ZHuGbQiVrErdZeZXVilBY/LpIuNlyOEZz9+uGNeIf5dMgmPeSQuHvrFGlW59ZtfplCU150WEWBfETv4xZWcww95iU4Ol/HZXOwFvJmpuAK4hHI9Ts2x2TSm/eDnwJsJ5PKSrsotSz/Q04qH2u7Yz1cMHbWeWe/wVuJ7Ymf++7Rtr25jG9geo3H90GltLE1HDu4CtgP1tZ0fLB89hWWC5calxbIw3o3q2GEcyM7+yHavGcLJr/LMZkvHSiXjxuCHpfYT+xFhF/LtkEhzzs+my8Xs4j3sDjwSuAr7YxeTrr5ftAkmPJvojf4tIoxfwWOJmta3t65Ptj7QGS9IvbD+sa7uTgkJ9fT/gu0R/7VnzUCnp/cBGQPVyj5KivzFz68vXJVIiLyCi5t+raW/Adic79X2psEsTm1fnEgrwPYPVaw01b/uZQf4B3NTl5k5j9tFVkEFTtAed6QZUc6waM6HLGv8MOsx4SZm/XTHuEf8umATHvNMoq6T/JaI45wI7AD+3vV+t8aexexOR+jwU2ydVtncCoXx63MDxXYAX2d6lpr3FjcyI+bg/wCwI5SZ1C/B75tWASCv5kHQ7AzfD8vVSwDK2q2pqSFq61AqODEmrEqn6bwDWtL3kKM+nBlOlwvaYaUrsFDaPmOblpYBHA+dPwtxsLJ50FWRQUnvQ5lg1ZkJX4mlZdJXxkjV/G4sPY++Y99NFlFXSVbY3Kl8vRbTS2XQ+P1bD7h+BUxi42RVs+5WV7d1ge92FfW2c0NTCgSJ6pC6bZHesH2AWhMUhLVPSA4B9gFcDJ9t+U+XxbyHm5DHENUFtJgAAD+NJREFUA3MXfeAfw9xo+ROAZYho+fmEKvuPEmwOVcntkRHBXtyQtARwlSu1dGk0BukqyKCk9qDNsWrUYhxr/DvMeOm0vW9txj3i3wVjr8rej7tRupwTIbN9d09xtAN+Xtv5ng93LOJr48ROI7LbmfrrCPnvrjURekj6F2B/Qqn8aGCLJF2ERxPR6ncSqv4nEBoM1WvL+ziS6F9+OvDOjh4Wx1Iltya275W03ajPozG5uLvuGX+TtI3nbQ/6t/n8zHxxd6rUWYyqK0yjj4Ea/9OJOv9xILtrQI+U+dshXyICU7uW718CHAG0iH9hoiLmXSDpHuY6pgLuB9zJ3HSnFZPsdl1j/ktgWCRMhBBTq7+uwDjuDC8IXV+vxeaDCKG53YjF/7CudmEVrbVeALwQWIXoyzn2nRIajcZkIWkTIg12JeJ+/ifg5bavqDT+WIqnda1X1JiXca/x7zDjJXX+ZjPuEf8uaI75mKAF6JleWX2+8zrP2ca4PsAsCF1rIhSbdxA17UcAtw+xmZpyLWkFYtf3jcCDba+aaa/RaDQWFfW1B600XnOsGovMJNX4d1RWW3X+doWkC4ADByL+h9rearRntvjQHPMxoe3mTg7j/gCzIHStiVBs/hfDNQN6RjNEw5YDnk1ssGwNnEH8Tc+0fU9te7MZJbahm8bm5sBvbP+qK5uNRgaSXjrd67a/PMPxm2PVWGRajf/0ZM/frhj3iH8XNMd8TBiB+vzEK4ePikl6gJkKSZd2IYo4SiQdDWxHtPI6Fjit1Ik2ElBiG7ppbB4FPAa40fZuXdhsNDKQdNiww8TG4uqeYdeK5lg1ZkJX4mnjSvb87Zpxjfh3QXPMx5CO0mQmXjl8KsrD+J3EZsfVCeNP/APMKGrMu0bSy4CTbN8nbX4E5/J+4FbgC0lCd8Nsdh7BHgVFB+K2xeHv3GjUQKFauwfwFuBa4H22r5zpmM2xaiwqLSt0wcmYv9lMSsS/C5pj3hjKuLc+mQmStgAeDjzO9lsSxp/4B5iuNRFGweJ0o5G0M7A20c902vOqaDMtgi1pFeC1wAZERsm1xEbZLTXtLOC53Gz74V3bbTRqo2jx+nJCJPMi4BDbN1Qa+2yaY9VYRFqN//zJnL/ZTFrEP5PmmFdC0neIVmqH2z5t1OdTk0lVDp+KXt2w7eOTxj+bCX+AmSWfsd1oEihiMEcTbWUuIX6nmxLXzB62z+v4fH7RulA0xh1JrwX2A74LfKB2ZlZzrBq1aDX+9yV7/nbJOEb8u6Q55pUo7ZIeDGxp+/BRn08tJlk5vB9JSwLbE5/1GcC5tp+fZGviH2AWp8/YRcp1VzcaSR8CbrL92YHjbwBWS8rweNJ0r9v+fmV7FwKvsX3ZwPFNgM/ZfnxNewtwPi1i3hh7irbJLUTniv4Hv+raJs2xajTq0uX8zWKcI/5d0hzzSkh6GPBC2x8e9bnUYDYoh8Mcp+NFwLOAiwll7bVs39mR/Yl/gBn1Z0xOue70RiPpWmBD2/cOHF8CuNL2hgk2Tx1y2MDGwENtL1nZ3rW211/Y12Zo8zCGK/oLeJntFWvbbDS6ZDZomzQak8q4z99Jivhn0xzzGSDpQUQd9u7A6sDJtqfs3TxOzBLl8F8CNwOfAb5m+3ZJP7W95ohPrVEZSUvbvqvymJ3faCRdY3uDhX2t8jlsA7wd+FciM2CY4z6T8a8DnjCoZyHpgcD5tteraa+M/bLpXp9kscvG7GA2aJs0GpPKuM/fSYj4d0WrgVxIJD0AeB4RZX0UcDIRYX3oSE+sPrPBOT0R2JkQuLtH0ilM0we7MV6U9PKnEnP12cCqlU0cRtxotgFODXNhmrwbzZ2S1rH94/6DktZh7iZaCpKeBryTmCPvt/3tJFMfA86UdABwaTm2GfDB8loG/zOJGUGNRh9nSZqv7geh7dBoNBYvxn3+zgafogotYr6QSPobkfL8DuAHti3pJttrjfjUqjLuu3MLSp/ztjuwI7AisCfwTdt/HeW5NRYNSY8nnPHnAQ8k1L2/XrujwChSyyTtQGwIvJfQfADYHDgI2N/2NxNsPouIkN8KvLcL8TVJOwFvJlTZAa4BPlw7Ot9n71Lbm5avD7P9+gw7jcaoWJx0PxqNxsIx7vN3tvgUNWiO+UJSRJZeCCxPKAf/L/DtCXTMz2bCVbUHKbXQzySc9O1tP2jEp9RYCCS9D9iVKE84hshm+VFWacKobjSSNgQOBHr15D2nddr2dDOwdy/wS+AKhmSU2H5Oht0ukXSZ7ceWr+c46Y3GJDJq3Y9Go7HojOP8nY0+xaLSHPNFRNJahAP3QmAd4GCixvzGkZ5YJcZ9d25BkLQysPKgynxxfG7rXzwaiz+Sfg/cAHwcOM323zOzWWbLjUbSk6d73fY5le19cj729q1pr9jsj5g3x7zRaDQajUrMBp+iFs0xr4CkjQgnfTfba4/6fGozjrtzC4KkY4HPDDoWkp5BKDG/aDRn1lgUBlrebUvUW20HPCyjfnhUN5oiVLYv0BNBuw74pO0v17Y1CiT9E7gaOA74NVGzP4cMITZJdwI/KbbWLl9DE6ZpNBqNRqMak+pT1KI55ouApJ2BRwJX2f7WqM+nsWjMR+H66ozWU41uKE7zToSTvg3w3cyNlq5uNJJeCrwBeCMhjCZgU+DDwCcynHNJVzGNKGJtp1XSvxHdLnYD7ibKhU6srREwYHOsW9E0Go1Go9EYf5pjvpBI+jQhSHQ+8DTgVNvvGe1ZNRYFSTfaftQUr91ge92uz6lRH0krAnvZ/sioz2WmSLoQeKHtnw0cXwM41vaWCTZH5rRKWp3YXHkj8BbbX0my04RpGo1Go9FojJTWLm3heRKwse17JN0fOBdojvl48mNJOw4qWRfl65tGdE6Nyti+TdJ+wNg75sCKg045gO2flQ2IDG4ekcjdpoRT/nTgdOaq0Gcw7q1oGo1Go9FojDnNMV94/mn7HgDbd6qveXFj7HgDcJqkXZm39dRWRBp0Y3KYlHk6Xa/yrD7mnTqtkt5FzL/rgGOBgzroMf5MQi/gGEnD9AI+1oRpGo3GuCDpOcD6tj+QNP7+wOdt31njfY1GI2ip7AtJn0gQzCsU1ESCxhBJyxI9r/tbTx1t+++jO6tGbSTdbPvhoz6PmTKw/szzErCW7eUTbHYqclfas93E3I2G3k2qkzW2CdM0Go3FiRIAku17R30uPST9DNjc9h9qvK/RaATNMV9ImkjQ5NDqSieLaUTKBDzK9rIdn1J1Rr3+dOG0jvozNhqNxqgpuiGnE9lIWxFtQPcGlgX+D3iF7b9K2hH4KPAHQhB0Lds7SXo54RC/rqypXwJWBn5ffvZmSUcCtxGZgqsBb7Z9wsB5LE90yHgosRn7HmBV4FCiPekfbD9V0meALYD7ASfYPljSvkPetz3wrsHPUfWX12iMMc0xX0iaMzc5zJY+1LOF2eDQzYb1ZzZ8xkaj0ZiO4pjfBDyByJI6CdjB9h2S3kI4th8Cfgw8yfZPJR0DPGCIY34q4SwfJemVwHNs71wc8+WJDhjrAV+3/ciB89gFeKbtvcr3K9m+dTASLumBtv9U2pZ+F9jX9pX975P0oGGfw/a7U36JjcYYssSoT2AMOUvS6yXNkxYraRlJ20o6inDoGos/zwTuIepKfy3pWkk/JW50uxN1pUeO8gQbC8XNtn8+1T+YkxI4zsyG9Wc2fMZGo9GYHz+3fSGwJbA+cJ6ky4n17xGEM32T7Z+W9x8zxThbAUeXr79CBB56fM32vbavJSLhg1wFbCfpg5KeaPvWKWzsKulS4DKic9H6Q94z1edoNBqFJv628DSRoAmh1JF/Gvh0qyudCGaDsvZsWH9mw2dsNBqN+XFH+V/At23v3v+ipMcu4rj92Ub/6B/yPm+0b5S0GbAjcIikMwcj3GWdPgDYwvafSyR+uSF2h36ORqMxl+aYLyTNmZtMbN8F/GbU59GYERPv0M2G9Wc2fMZGo9FYCC4EDpf0SNs/Ka16HwpcD6wlaY3SRnO3KX7+fOCFRLR8D+AH8zMo6Xrb60l6CPAn21+V9Ffg5eUttwMPIGrbVyQ2EW6VtCqwA3D2kPcN/Ry2b1yI30WjMdE0x3wGNGeu0Vh8mG0O3WxYf2bDZ2w0Go3psP37UjN+TOkkA/COEs3eBzhD0h+Ai6cYYl/gS5IOpIi/TWev1IL3oucbAR8u3TLuAl5Tjn8eOF3Sb4qo22VEV5ubgPP6hht8330+B9Ac80aj0MTfGo1Go9FoNBqNMUPSCkWdXcDhwI9tf2yGY+5EqLt/sspJNhqNBaY55o1Go9FoNBqNxpgh6Q2EfsoyhPDaXrbvHO1ZNRqNRaU55o1Go9FoNBqNRqPRaIyQ1i6t0RgzJO1fRFOqvG8BxnmIpBPK15tI2nGmYzYajUaj0Wg0Go25NMe80Rg/9gcWxOFe0PdNi+1f235++XYTom1Ko9FoNBqNRqPRqERzzBuNxRhJy0v6hqQrJF0t6WDgIUTP7rPKez4j6UeSrpH0rnJs3yHv217SBZIulXS8pBWG2HukpO8Ue5dKWlvSGsX2MsC7gd0kXS5pN0k/lrRy+dklJP2kKLo2Go1Go9FoNBqNBaTVmDcaizGSdgGeaXuv8v1KwBXA5rb/UI490PafJC0JfBfY1/aVkn7We19xlk8CdrB9h6S3AMvafveAvYuAD9g+WdJyxObdKsBptjcsrU42t/268v6DgVttf1zS9sCrbe+S/XtpNBqNRqPRaDQmiRYxbzQWb64CtpP0QUlPtH3rkPfsKulSQpF1A2D9Ie/Zshw/T9LlhIrrI/rfIOkBwOq2T4boC74A6q5fAl5avn4lcMQCfq5Go9FoNBqNRqNRWGrUJ9BoNKbG9o2SNiPqug+RdGb/65LWBA4AtrD9Z0lHAssNGUrAt23vPo05LcL5/ULS7yRtCzwe2GNhx2g0Go1Go9FoNGY7LWLeaCzGSHoIcKftrwKHApsCtwMPKG9ZEbgDuFXSqsAOfT/e/74Lga0lPbKMe39JjypfHyLpebZvA34paedyfNkhqu79Y/b4AvBV4Djb98z4QzcajUaj0Wg0GrOM5pg3Gos3GwEXl/TztwPvBT4PnC7pLNtXECns1xBp5ef1/Wz/+34PvBw4RtKVhKO+Xp+N35avXwLsW95zPrDawPmcBazfE38rx74OrEBLY280Go1Go9FoNBaJJv7WaMxyJH3L9jNm8PObAx+z/cSKp9VoNBqNRqPRaMwammPeaDQWGUlvBV4D7GH7B6M+n0aj0Wg0Go1GYxxpjnmj0Wg0Go1Go9FoNBojpNWYNxqNRqPRaDQajUajMUKaY95oNBqNRqPRaDQajcYIaY55o9FoNBqNRqPRaDQaI6Q55o1Go9FoNBqNRqPRaIyQ5pg3Go1Go9FoNBqNRqMxQppj3mg0Go1Go9FoNBqNxgj5f47DZ05/ZLufAAAAAElFTkSuQmCC">
            <a:extLst>
              <a:ext uri="{FF2B5EF4-FFF2-40B4-BE49-F238E27FC236}">
                <a16:creationId xmlns:a16="http://schemas.microsoft.com/office/drawing/2014/main" id="{AFE6C82F-A20E-45A8-AF85-51BAD2D208D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CDCEA538-E67E-43B3-B2DF-8C1CE6551220}"/>
              </a:ext>
            </a:extLst>
          </p:cNvPr>
          <p:cNvPicPr>
            <a:picLocks noChangeAspect="1"/>
          </p:cNvPicPr>
          <p:nvPr/>
        </p:nvPicPr>
        <p:blipFill>
          <a:blip r:embed="rId2"/>
          <a:stretch>
            <a:fillRect/>
          </a:stretch>
        </p:blipFill>
        <p:spPr>
          <a:xfrm>
            <a:off x="6248400" y="215528"/>
            <a:ext cx="2238578" cy="1493562"/>
          </a:xfrm>
          <a:prstGeom prst="rect">
            <a:avLst/>
          </a:prstGeom>
        </p:spPr>
      </p:pic>
      <p:pic>
        <p:nvPicPr>
          <p:cNvPr id="4" name="Picture 3">
            <a:extLst>
              <a:ext uri="{FF2B5EF4-FFF2-40B4-BE49-F238E27FC236}">
                <a16:creationId xmlns:a16="http://schemas.microsoft.com/office/drawing/2014/main" id="{05C3BDF5-84C3-46B1-936F-3F891301F1CE}"/>
              </a:ext>
            </a:extLst>
          </p:cNvPr>
          <p:cNvPicPr>
            <a:picLocks noChangeAspect="1"/>
          </p:cNvPicPr>
          <p:nvPr/>
        </p:nvPicPr>
        <p:blipFill>
          <a:blip r:embed="rId3"/>
          <a:stretch>
            <a:fillRect/>
          </a:stretch>
        </p:blipFill>
        <p:spPr>
          <a:xfrm>
            <a:off x="46120" y="2186261"/>
            <a:ext cx="4558670" cy="2968943"/>
          </a:xfrm>
          <a:prstGeom prst="rect">
            <a:avLst/>
          </a:prstGeom>
        </p:spPr>
      </p:pic>
    </p:spTree>
    <p:extLst>
      <p:ext uri="{BB962C8B-B14F-4D97-AF65-F5344CB8AC3E}">
        <p14:creationId xmlns:p14="http://schemas.microsoft.com/office/powerpoint/2010/main" val="3017063668"/>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50BB564-9EFF-4C06-B6ED-95983A64E39B}"/>
              </a:ext>
            </a:extLst>
          </p:cNvPr>
          <p:cNvSpPr txBox="1"/>
          <p:nvPr/>
        </p:nvSpPr>
        <p:spPr>
          <a:xfrm>
            <a:off x="6798232" y="4131415"/>
            <a:ext cx="4731542" cy="1922251"/>
          </a:xfrm>
          <a:prstGeom prst="rect">
            <a:avLst/>
          </a:prstGeom>
        </p:spPr>
        <p:txBody>
          <a:bodyPr vert="horz" lIns="91440" tIns="45720" rIns="91440" bIns="45720" rtlCol="0" anchor="t">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200" b="1" i="1" u="none" strike="noStrike" kern="1200" cap="none" spc="0" normalizeH="0" baseline="0" noProof="0" dirty="0">
                <a:ln>
                  <a:noFill/>
                </a:ln>
                <a:solidFill>
                  <a:prstClr val="white"/>
                </a:solidFill>
                <a:effectLst/>
                <a:uLnTx/>
                <a:uFillTx/>
                <a:latin typeface="Calibri Light" panose="020F0302020204030204"/>
                <a:ea typeface="+mn-ea"/>
                <a:cs typeface="+mn-cs"/>
              </a:rPr>
              <a:t>This is also true for young adults (20s and 30s) and males</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41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37" name="Freeform: Shape 136">
            <a:extLst>
              <a:ext uri="{FF2B5EF4-FFF2-40B4-BE49-F238E27FC236}">
                <a16:creationId xmlns:a16="http://schemas.microsoft.com/office/drawing/2014/main" id="{0C526D66-3621-4347-B1EF-342CBF4D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3466"/>
            <a:ext cx="5393770" cy="6374535"/>
          </a:xfrm>
          <a:custGeom>
            <a:avLst/>
            <a:gdLst>
              <a:gd name="connsiteX0" fmla="*/ 2047752 w 5393770"/>
              <a:gd name="connsiteY0" fmla="*/ 0 h 6374535"/>
              <a:gd name="connsiteX1" fmla="*/ 5393770 w 5393770"/>
              <a:gd name="connsiteY1" fmla="*/ 3346018 h 6374535"/>
              <a:gd name="connsiteX2" fmla="*/ 3642663 w 5393770"/>
              <a:gd name="connsiteY2" fmla="*/ 6288190 h 6374535"/>
              <a:gd name="connsiteX3" fmla="*/ 3463422 w 5393770"/>
              <a:gd name="connsiteY3" fmla="*/ 6374535 h 6374535"/>
              <a:gd name="connsiteX4" fmla="*/ 624279 w 5393770"/>
              <a:gd name="connsiteY4" fmla="*/ 6374535 h 6374535"/>
              <a:gd name="connsiteX5" fmla="*/ 382249 w 5393770"/>
              <a:gd name="connsiteY5" fmla="*/ 6248727 h 6374535"/>
              <a:gd name="connsiteX6" fmla="*/ 143729 w 5393770"/>
              <a:gd name="connsiteY6" fmla="*/ 6097845 h 6374535"/>
              <a:gd name="connsiteX7" fmla="*/ 0 w 5393770"/>
              <a:gd name="connsiteY7" fmla="*/ 5989017 h 6374535"/>
              <a:gd name="connsiteX8" fmla="*/ 0 w 5393770"/>
              <a:gd name="connsiteY8" fmla="*/ 703020 h 6374535"/>
              <a:gd name="connsiteX9" fmla="*/ 143728 w 5393770"/>
              <a:gd name="connsiteY9" fmla="*/ 594191 h 6374535"/>
              <a:gd name="connsiteX10" fmla="*/ 2047752 w 5393770"/>
              <a:gd name="connsiteY10" fmla="*/ 0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3770" h="6374535">
                <a:moveTo>
                  <a:pt x="2047752" y="0"/>
                </a:moveTo>
                <a:cubicBezTo>
                  <a:pt x="3895707" y="0"/>
                  <a:pt x="5393770" y="1498063"/>
                  <a:pt x="5393770" y="3346018"/>
                </a:cubicBezTo>
                <a:cubicBezTo>
                  <a:pt x="5393770" y="4616487"/>
                  <a:pt x="4685701" y="5721578"/>
                  <a:pt x="3642663" y="6288190"/>
                </a:cubicBezTo>
                <a:lnTo>
                  <a:pt x="3463422" y="6374535"/>
                </a:lnTo>
                <a:lnTo>
                  <a:pt x="624279" y="6374535"/>
                </a:lnTo>
                <a:lnTo>
                  <a:pt x="382249" y="6248727"/>
                </a:lnTo>
                <a:cubicBezTo>
                  <a:pt x="300507" y="6201724"/>
                  <a:pt x="220937" y="6151368"/>
                  <a:pt x="143729" y="6097845"/>
                </a:cubicBezTo>
                <a:lnTo>
                  <a:pt x="0" y="5989017"/>
                </a:lnTo>
                <a:lnTo>
                  <a:pt x="0" y="703020"/>
                </a:lnTo>
                <a:lnTo>
                  <a:pt x="143728" y="594191"/>
                </a:lnTo>
                <a:cubicBezTo>
                  <a:pt x="684187" y="219535"/>
                  <a:pt x="1340332" y="0"/>
                  <a:pt x="2047752"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Freeform: Shape 138">
            <a:extLst>
              <a:ext uri="{FF2B5EF4-FFF2-40B4-BE49-F238E27FC236}">
                <a16:creationId xmlns:a16="http://schemas.microsoft.com/office/drawing/2014/main" id="{0193166D-DDF1-4F9A-A786-A7AEF5375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7373"/>
            <a:ext cx="5229863" cy="6210629"/>
          </a:xfrm>
          <a:custGeom>
            <a:avLst/>
            <a:gdLst>
              <a:gd name="connsiteX0" fmla="*/ 2047751 w 5229863"/>
              <a:gd name="connsiteY0" fmla="*/ 0 h 6210629"/>
              <a:gd name="connsiteX1" fmla="*/ 5229863 w 5229863"/>
              <a:gd name="connsiteY1" fmla="*/ 3182112 h 6210629"/>
              <a:gd name="connsiteX2" fmla="*/ 3286373 w 5229863"/>
              <a:gd name="connsiteY2" fmla="*/ 6114158 h 6210629"/>
              <a:gd name="connsiteX3" fmla="*/ 3022794 w 5229863"/>
              <a:gd name="connsiteY3" fmla="*/ 6210629 h 6210629"/>
              <a:gd name="connsiteX4" fmla="*/ 1077939 w 5229863"/>
              <a:gd name="connsiteY4" fmla="*/ 6210629 h 6210629"/>
              <a:gd name="connsiteX5" fmla="*/ 953634 w 5229863"/>
              <a:gd name="connsiteY5" fmla="*/ 6171135 h 6210629"/>
              <a:gd name="connsiteX6" fmla="*/ 23632 w 5229863"/>
              <a:gd name="connsiteY6" fmla="*/ 5637585 h 6210629"/>
              <a:gd name="connsiteX7" fmla="*/ 0 w 5229863"/>
              <a:gd name="connsiteY7" fmla="*/ 5616107 h 6210629"/>
              <a:gd name="connsiteX8" fmla="*/ 0 w 5229863"/>
              <a:gd name="connsiteY8" fmla="*/ 748118 h 6210629"/>
              <a:gd name="connsiteX9" fmla="*/ 23632 w 5229863"/>
              <a:gd name="connsiteY9" fmla="*/ 726640 h 6210629"/>
              <a:gd name="connsiteX10" fmla="*/ 2047751 w 5229863"/>
              <a:gd name="connsiteY10" fmla="*/ 0 h 621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29863" h="6210629">
                <a:moveTo>
                  <a:pt x="2047751" y="0"/>
                </a:moveTo>
                <a:cubicBezTo>
                  <a:pt x="3805183" y="0"/>
                  <a:pt x="5229863" y="1424680"/>
                  <a:pt x="5229863" y="3182112"/>
                </a:cubicBezTo>
                <a:cubicBezTo>
                  <a:pt x="5229863" y="4500186"/>
                  <a:pt x="4428481" y="5631087"/>
                  <a:pt x="3286373" y="6114158"/>
                </a:cubicBezTo>
                <a:lnTo>
                  <a:pt x="3022794" y="6210629"/>
                </a:lnTo>
                <a:lnTo>
                  <a:pt x="1077939" y="6210629"/>
                </a:lnTo>
                <a:lnTo>
                  <a:pt x="953634" y="6171135"/>
                </a:lnTo>
                <a:cubicBezTo>
                  <a:pt x="612471" y="6046219"/>
                  <a:pt x="298661" y="5864559"/>
                  <a:pt x="23632" y="5637585"/>
                </a:cubicBezTo>
                <a:lnTo>
                  <a:pt x="0" y="5616107"/>
                </a:lnTo>
                <a:lnTo>
                  <a:pt x="0" y="748118"/>
                </a:lnTo>
                <a:lnTo>
                  <a:pt x="23632" y="726640"/>
                </a:lnTo>
                <a:cubicBezTo>
                  <a:pt x="573689" y="272693"/>
                  <a:pt x="1278875" y="0"/>
                  <a:pt x="2047751"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Freeform: Shape 140">
            <a:extLst>
              <a:ext uri="{FF2B5EF4-FFF2-40B4-BE49-F238E27FC236}">
                <a16:creationId xmlns:a16="http://schemas.microsoft.com/office/drawing/2014/main" id="{8A177BCC-4208-4795-8572-4D623BA1E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33763" y="1"/>
            <a:ext cx="4480560" cy="2513993"/>
          </a:xfrm>
          <a:custGeom>
            <a:avLst/>
            <a:gdLst>
              <a:gd name="connsiteX0" fmla="*/ 18382 w 4480560"/>
              <a:gd name="connsiteY0" fmla="*/ 0 h 2513993"/>
              <a:gd name="connsiteX1" fmla="*/ 4462178 w 4480560"/>
              <a:gd name="connsiteY1" fmla="*/ 0 h 2513993"/>
              <a:gd name="connsiteX2" fmla="*/ 4468994 w 4480560"/>
              <a:gd name="connsiteY2" fmla="*/ 44657 h 2513993"/>
              <a:gd name="connsiteX3" fmla="*/ 4480560 w 4480560"/>
              <a:gd name="connsiteY3" fmla="*/ 273713 h 2513993"/>
              <a:gd name="connsiteX4" fmla="*/ 2240280 w 4480560"/>
              <a:gd name="connsiteY4" fmla="*/ 2513993 h 2513993"/>
              <a:gd name="connsiteX5" fmla="*/ 0 w 4480560"/>
              <a:gd name="connsiteY5" fmla="*/ 273713 h 2513993"/>
              <a:gd name="connsiteX6" fmla="*/ 11567 w 4480560"/>
              <a:gd name="connsiteY6" fmla="*/ 44657 h 251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0560" h="2513993">
                <a:moveTo>
                  <a:pt x="18382" y="0"/>
                </a:moveTo>
                <a:lnTo>
                  <a:pt x="4462178" y="0"/>
                </a:lnTo>
                <a:lnTo>
                  <a:pt x="4468994" y="44657"/>
                </a:lnTo>
                <a:cubicBezTo>
                  <a:pt x="4476642" y="119969"/>
                  <a:pt x="4480560" y="196384"/>
                  <a:pt x="4480560" y="273713"/>
                </a:cubicBezTo>
                <a:cubicBezTo>
                  <a:pt x="4480560" y="1510985"/>
                  <a:pt x="3477552" y="2513993"/>
                  <a:pt x="2240280" y="2513993"/>
                </a:cubicBezTo>
                <a:cubicBezTo>
                  <a:pt x="1003008" y="2513993"/>
                  <a:pt x="0" y="1510985"/>
                  <a:pt x="0" y="273713"/>
                </a:cubicBezTo>
                <a:cubicBezTo>
                  <a:pt x="0" y="196384"/>
                  <a:pt x="3918" y="119969"/>
                  <a:pt x="11567" y="4465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Freeform: Shape 142">
            <a:extLst>
              <a:ext uri="{FF2B5EF4-FFF2-40B4-BE49-F238E27FC236}">
                <a16:creationId xmlns:a16="http://schemas.microsoft.com/office/drawing/2014/main" id="{E4EE7214-AC05-465E-A501-65AA04EF5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98355" y="2"/>
            <a:ext cx="4151376" cy="2349401"/>
          </a:xfrm>
          <a:custGeom>
            <a:avLst/>
            <a:gdLst>
              <a:gd name="connsiteX0" fmla="*/ 20101 w 4151376"/>
              <a:gd name="connsiteY0" fmla="*/ 0 h 2349401"/>
              <a:gd name="connsiteX1" fmla="*/ 4131276 w 4151376"/>
              <a:gd name="connsiteY1" fmla="*/ 0 h 2349401"/>
              <a:gd name="connsiteX2" fmla="*/ 4140659 w 4151376"/>
              <a:gd name="connsiteY2" fmla="*/ 61486 h 2349401"/>
              <a:gd name="connsiteX3" fmla="*/ 4151376 w 4151376"/>
              <a:gd name="connsiteY3" fmla="*/ 273713 h 2349401"/>
              <a:gd name="connsiteX4" fmla="*/ 2075688 w 4151376"/>
              <a:gd name="connsiteY4" fmla="*/ 2349401 h 2349401"/>
              <a:gd name="connsiteX5" fmla="*/ 0 w 4151376"/>
              <a:gd name="connsiteY5" fmla="*/ 273713 h 2349401"/>
              <a:gd name="connsiteX6" fmla="*/ 10717 w 4151376"/>
              <a:gd name="connsiteY6" fmla="*/ 61486 h 23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1376" h="2349401">
                <a:moveTo>
                  <a:pt x="20101" y="0"/>
                </a:moveTo>
                <a:lnTo>
                  <a:pt x="4131276" y="0"/>
                </a:lnTo>
                <a:lnTo>
                  <a:pt x="4140659" y="61486"/>
                </a:lnTo>
                <a:cubicBezTo>
                  <a:pt x="4147746" y="131265"/>
                  <a:pt x="4151376" y="202065"/>
                  <a:pt x="4151376" y="273713"/>
                </a:cubicBezTo>
                <a:cubicBezTo>
                  <a:pt x="4151376" y="1420084"/>
                  <a:pt x="3222059" y="2349401"/>
                  <a:pt x="2075688" y="2349401"/>
                </a:cubicBezTo>
                <a:cubicBezTo>
                  <a:pt x="929317" y="2349401"/>
                  <a:pt x="0" y="1420084"/>
                  <a:pt x="0" y="273713"/>
                </a:cubicBezTo>
                <a:cubicBezTo>
                  <a:pt x="0" y="202065"/>
                  <a:pt x="3630" y="131265"/>
                  <a:pt x="10717" y="6148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380EBD31-0690-4DE3-8D8D-01DF0D3D70C9}"/>
              </a:ext>
            </a:extLst>
          </p:cNvPr>
          <p:cNvSpPr txBox="1"/>
          <p:nvPr/>
        </p:nvSpPr>
        <p:spPr>
          <a:xfrm>
            <a:off x="643468" y="2638044"/>
            <a:ext cx="3363974" cy="3415622"/>
          </a:xfrm>
          <a:prstGeom prst="rect">
            <a:avLst/>
          </a:prstGeom>
        </p:spPr>
        <p:txBody>
          <a:bodyPr vert="horz" lIns="91440" tIns="45720" rIns="91440" bIns="45720" rtlCol="0">
            <a:normAutofit/>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AutoShape 10" descr="data:image/png;base64,iVBORw0KGgoAAAANSUhEUgAAA+YAAAGQCAYAAAAjhHrSAAAABHNCSVQICAgIfAhkiAAAAAlwSFlzAAALEgAACxIB0t1+/AAAADl0RVh0U29mdHdhcmUAbWF0cGxvdGxpYiB2ZXJzaW9uIDIuMi4yLCBodHRwOi8vbWF0cGxvdGxpYi5vcmcvhp/UCwAAIABJREFUeJzs3Xu8XGV56PHfA1Hwxk0DIoEGMQoocjEClloVEFBU8IICKqmlTT2lFqs9ip56wAun2Kp4qaIo0EBVwAuCiGLkYrUtlyCRW6CJYCGCEg0iitqiz/njfTeZ7Mze2Tuz1qzsnd/389mfPfPOmvdZM7NmzXrWei+RmUiSJEmSpG5s1PUKSJIkSZK0ITMxlyRJkiSpQybmkiRJkiR1yMRckiRJkqQOmZhLkiRJktQhE3NJkiRJkjpkYi5JkiRJUodMzCVJkiRJ6pCJuSRJkiRJHZrR9QqM5wlPeELOnj2769WQJGlSrrvuup9m5syu12O68bhAkjTVTPSYYL1OzGfPns2iRYu6Xg1JkiYlIv6r63WYjjwukCRNNRM9JrApuyRJkiRJHTIxlyRJkiSpQybmkiRJkiR1yMRckiRJkqQOmZhLkiRJktQhE3NJkiRJkjpkYi5JkiRJUodMzCVJkiRJ6pCJuSRJkiRJHTIxlyRJkiSpQybmkiRJkiR1aEbXKzCI2Sd8bZ2e98NTDm14TSRJUlcmezzgcYAkaX3jFXNJkiRJkjpkYi5JkiRJUodMzCVJkiRJ6pCJuSRJkiRJHTIxlyRJkiSpQybmkiRJkiR1yMRckiRJkqQOmZhLkqQJi4gtIuKLEXFrRCyJiOdExFYRsTAiltb/W9ZlIyI+GhHLIuKGiNirp555dfmlETGvu1ckSVL3TMwlSdJkfAT4RmbuDOwOLAFOAC7LzDnAZfU+wIuAOfVvPnAaQERsBZwI7APsDZw4ksxLkrQhMjGXJEkTEhGbAX8MnAGQmf+dmT8HDgMW1MUWAIfX24cBZ2dxFbBFRGwLHAwszMyVmXkfsBA4ZIgvRZKk9YqJuSRJmqgnAyuAsyLi+oj4TEQ8BtgmM+8BqP+3rstvB9zV8/zltWysckmSNkgm5pIkaaJmAHsBp2XmnsCvWNVsvZ/oU5bjlK9ZQcT8iFgUEYtWrFgx2fWVJGlKMDGXJEkTtRxYnplX1/tfpCTqP6lN1Kn/7+1Zfvue588C7h6nfA2ZeXpmzs3MuTNnzmzshUiStD4xMZckSROSmT8G7oqIp9WiA4BbgIuAkZHV5wEX1tsXAcfU0dn3Be6vTd0vBQ6KiC3roG8H1TJJkjZIM7peAUmSNKW8CfhsRDwSuB14A+VE//kRcSxwJ3BEXfYS4MXAMuDBuiyZuTIi3gtcW5d7T2auHN5LkCRp/WJiLkmSJiwzFwNz+zx0QJ9lEzhujHrOBM5sdu1actLmk1z+/nbWQ5I0bdmUXZIkSZKkDpmYS5IkSZLUIRNzSZIkSZI6ZGIuSZIkSVKHTMwlSZIkSerQhBLziPhhRNwYEYsjYlEt2yoiFkbE0vp/y1oeEfHRiFgWETdExF499cyryy+NiHljxZMkSZIkaUMxmSvmL8jMPTJzZIqUE4DLMnMOcFm9D/AiYE79mw+cBiWRB04E9gH2Bk4cSeYlSZIkSdpQDdKU/TBgQb29ADi8p/zsLK4CtoiIbYGDgYWZuTIz7wMWAocMEF+SJEmSpClvool5At+MiOsiYn4t2yYz7wGo/7eu5dsBd/U8d3ktG6t8NRExPyIWRcSiFStWTPyVSJIkSZI0Bc2Y4HL7ZebdEbE1sDAibh1n2ehTluOUr16QeTpwOsDcuXPXeFySJEmSpOlkQlfMM/Pu+v9e4AJKH/Gf1Cbq1P/31sWXA9v3PH0WcPc45ZIkSZIkbbDWmphHxGMi4nEjt4GDgJuAi4CRkdXnARfW2xcBx9TR2fcF7q9N3S8FDoqILeugbwfVMkmSJEmSNlgTacq+DXBBRIws/7nM/EZEXAucHxHHAncCR9TlLwFeDCwDHgTeAJCZKyPivcC1dbn3ZObKxl6JJEmSJElT0FoT88y8Hdi9T/nPgAP6lCdw3Bh1nQmcOfnVlCRJkiRpepro4G+SJElqwW4LdpvU8jfOu7GlNZEkdWWQecwlSZIkSdKATMwlSZIkSeqQibkkSZIkSR0yMZckSZIkqUMm5pIkSZIkdcjEXJIkSZKkDpmYS5IkSZLUIRNzSZIkSZI6ZGIuSZIkSVKHTMwlSZIkSeqQibkkSZIkSR0yMZckSZIkqUMm5pIkSZIkdcjEXJIkSZKkDpmYS5IkSZLUIRNzSZIkSZI6ZGIuSZIkSVKHTMwlSZIkSeqQibkkSZqwiPhhRNwYEYsjYlEt2yoiFkbE0vp/y1oeEfHRiFgWETdExF499cyryy+NiHldvR5JktYHJuaSJGmyXpCZe2Tm3Hr/BOCyzJwDXFbvA7wImFP/5gOnQUnkgROBfYC9gRNHknlJkjZEJuaSJGlQhwEL6u0FwOE95WdncRWwRURsCxwMLMzMlZl5H7AQOGTYKy1J0vrCxFySJE1GAt+MiOsiYn4t2yYz7wGo/7eu5dsBd/U8d3ktG6t8DRExPyIWRcSiFStWNPgyJElaf8zoegUkSdKUsl9m3h0RWwMLI+LWcZaNPmU5TvmahZmnA6cDzJ07t+8ykiRNdV4xlyRJE5aZd9f/9wIXUPqI/6Q2Uaf+v7cuvhzYvufps4C7xymXJGmDZGIuSZImJCIeExGPG7kNHATcBFwEjIysPg+4sN6+CDimjs6+L3B/bep+KXBQRGxZB307qJZJkrRBsim7JEmaqG2ACyICyjHE5zLzGxFxLXB+RBwL3AkcUZe/BHgxsAx4EHgDQGaujIj3AtfW5d6TmSuH9zIkSVq/mJhLkqQJyczbgd37lP8MOKBPeQLHjVHXmcCZTa+jJElTkU3ZJUmSJEnqkIm5JEmSJEkdMjGXJEmSJKlDJuaSJEmSJHXIxFySJEmSpA6ZmEuSJEmS1CETc0mSJEmSOmRiLkmSJElSh0zMJUmSJEnq0IQT84jYOCKuj4iL6/0dI+LqiFgaEedFxCNr+Sb1/rL6+OyeOt5Ry2+LiIObfjGSJEmSJE01k7lifjywpOf++4FTM3MOcB9wbC0/FrgvM58CnFqXIyJ2BY4Eng4cAnwiIjYebPUlSZIkSZraJpSYR8Qs4FDgM/V+APsDX6yLLAAOr7cPq/epjx9Qlz8MODczf5uZdwDLgL2beBGSJEmSJE1VE71i/mHgbcDv6/3HAz/PzIfq/eXAdvX2dsBdAPXx++vyD5f3eY4kSZIkSRuktSbmEfES4N7MvK63uM+iuZbHxntOb7z5EbEoIhatWLFibasnSZIkSdKUNpEr5vsBL4uIHwLnUpqwfxjYIiJm1GVmAXfX28uB7QHq45sDK3vL+zznYZl5embOzcy5M2fOnPQLkiRJkiRpKllrYp6Z78jMWZk5mzJ42+WZ+VrgCuBVdbF5wIX19kX1PvXxyzMza/mRddT2HYE5wDWNvRJJkiRJkqagGWtfZExvB86NiPcB1wNn1PIzgHMiYhnlSvmRAJl5c0ScD9wCPAQcl5m/GyC+JEmSJElT3qQS88y8Eriy3r6dPqOqZ+ZvgCPGeP7JwMmTXUlJkiRJkqarycxjLkmSJEmSGmZiLkmSJElSh0zMJUmSJEnqkIm5JEmSJEkdMjGXJEmSJKlDJuaSJEmSJHXIxFySJEmSpA6ZmEuSJEmS1CETc0mSJEmSOmRiLkmSJElSh0zMJUmSJEnqkIm5JEmSJEkdMjGXJEmSJKlDJuaSJEmSJHXIxFySJE1KRGwcEddHxMX1/o4RcXVELI2I8yLikbV8k3p/WX18dk8d76jlt0XEwd28EkmS1g8m5pIkabKOB5b03H8/cGpmzgHuA46t5ccC92XmU4BT63JExK7AkcDTgUOAT0TExkNad0mS1jsm5pIkacIiYhZwKPCZej+A/YEv1kUWAIfX24fV+9THD6jLHwacm5m/zcw7gGXA3sN5BZIkrX9MzCVJ0mR8GHgb8Pt6//HAzzPzoXp/ObBdvb0dcBdAffz+uvzD5X2es5qImB8RiyJi0YoVK5p8HZIkrTdMzCVJ0oRExEuAezPzut7iPovmWh4b7zmrF2aenplzM3PuzJkzJ7W+kiRNFTO6XgFJkjRl7Ae8LCJeDGwKbEa5gr5FRMyoV8VnAXfX5ZcD2wPLI2IGsDmwsqd8RO9zJEna4HjFXJIkTUhmviMzZ2XmbMrgbZdn5muBK4BX1cXmARfW2xfV+9THL8/MrOVH1lHbdwTmANcM6WVIkrTe8Yq5JEka1NuBcyPifcD1wBm1/AzgnIhYRrlSfiRAZt4cEecDtwAPAcdl5u+Gv9qSJK0fTMwlSdKkZeaVwJX19u30GVU9M38DHDHG808GTm5vDSVJmjpsyi5JkiRJUodMzCVJkiRJ6pCJuSRJkiRJHTIxlyRJkiSpQybmkiRJkiR1yMRckiRJkqQOmZhLkiRJktQhE3NJkiRJkjo0o+sVkCRJUnuW7LzLpJbf5dYlLa2JJGksXjGXJEmSJKlDJuaSJEmSJHXIxFySJEmSpA6ZmEuSJEmS1CETc0mSJEmSOmRiLkmSJElSh9aamEfEphFxTUR8PyJujoh31/IdI+LqiFgaEedFxCNr+Sb1/rL6+Oyeut5Ry2+LiIPbelGSJEmSJE0VE7li/ltg/8zcHdgDOCQi9gXeD5yamXOA+4Bj6/LHAvdl5lOAU+tyRMSuwJHA04FDgE9ExMZNvhhJkiRJkqaaGWtbIDMT+GW9+4j6l8D+wNG1fAFwEnAacFi9DfBF4J8iImr5uZn5W+COiFgG7A38RxMvZChO2nyA597f3HpIkiRJkqaNCfUxj4iNI2IxcC+wEPgB8PPMfKgushzYrt7eDrgLoD5+P/D43vI+z5EkSZIkaYM0ocQ8M3+XmXsAsyhXuXfpt1j9H2M8Nlb5aiJifkQsiohFK1asmMjqSZIkSZI0ZU1qVPbM/DlwJbAvsEVEjDSFnwXcXW8vB7YHqI9vDqzsLe/znN4Yp2fm3MycO3PmzMmsniRJkiRJU85a+5hHxEzgfzLz5xHxKOBAyoBuVwCvAs4F5gEX1qdcVO//R3388szMiLgI+FxEfAh4EjAHuKbh1zPt7LZgt3V63o3zbmx4TSRJkiRJbVhrYg5sCyyoI6hvBJyfmRdHxC3AuRHxPuB64Iy6/BnAOXVwt5WUkdjJzJsj4nzgFuAh4LjM/F2zL0eSJEmSpKllIqOy3wDs2af8dkp/89HlvwGOGKOuk4GTJ7+akiRJkiRNT5PqYy5JkiRJkpplYi5JkiRJUodMzCVJkiRJ6tBEBn/TBmbJzv2mqV+7XW5d0vCaSJIkSdL05xVzSZIkSZI6ZGIuSZIkSVKHTMwlSZIkSeqQibkkSZIkSR0yMZckSRMSEZtGxDUR8f2IuDki3l3Ld4yIqyNiaUScFxGPrOWb1PvL6uOze+p6Ry2/LSIO7uYVSZK0fjAxlyRJE/VbYP/M3B3YAzgkIvYF3g+cmplzgPuAY+vyxwL3ZeZTgFPrckTErsCRwNOBQ4BPRMTGQ30lkiStR0zMJUnShGTxy3r3EfUvgf2BL9byBcDh9fZh9T718QMiImr5uZn528y8A1gG7D2ElyBJ0nrJxFySJE1YRGwcEYuBe4GFwA+An2fmQ3WR5cB29fZ2wF0A9fH7gcf3lvd5zuh48yNiUUQsWrFiRdMvR5Kk9YKJuSRJmrDM/F1m7gHMolzl3qXfYvV/jPHYWOX94p2emXMzc+7MmTPXZZUlSVrvmZhLkqRJy8yfA1cC+wJbRMSM+tAs4O56ezmwPUB9fHNgZW95n+dIkrTBMTGXJEkTEhEzI2KLevtRwIHAEuAK4FV1sXnAhfX2RfU+9fHLMzNr+ZF11PYdgTnANcN5FZIkrX9mrH0RSZIkALYFFtQR1DcCzs/MiyPiFuDciHgfcD1wRl3+DOCciFhGuVJ+JEBm3hwR5wO3AA8Bx2Xm74b8WiRJWm+YmEuSpAnJzBuAPfuU306fUdUz8zfAEWPUdTJwctPrKEnSVGRirs59/I2Xr/Nzj/vk/g2uiSRJmqzJ/o772y1Ja7KPuSRJkiRJHfKKuSRJktZbH3zNSya87FvPu7jFNZGk9njFXJIkSZKkDpmYS5IkSZLUIRNzSZIkSZI6ZGIuSZIkSVKHTMwlSZIkSeqQibkkSZIkSR0yMZckSZIkqUMm5pIkSZIkdcjEXJIkSZKkDs3oegWkLnzwNS9Z5+e+9byLG1wTSZIkSRs6r5hLkiRJktQhr5hLkiRpg7T8hO9MavlZpzy3pTWRtKHzirkkSZIkSR0yMZckSZIkqUMm5pIkSZIkdcjEXJIkSZKkDpmYS5IkSZLUIRNzSZIkSZI6tNbEPCK2j4grImJJRNwcEcfX8q0iYmFELK3/t6zlEREfjYhlEXFDROzVU9e8uvzSiJjX3suSJEmSJGlqmMgV84eAt2bmLsC+wHERsStwAnBZZs4BLqv3AV4EzKl/84HToCTywInAPsDewIkjybwkSZIkSRuqtSbmmXlPZn6v3n4AWAJsBxwGLKiLLQAOr7cPA87O4ipgi4jYFjgYWJiZKzPzPmAhcEijr0aSJEmSpClmxmQWjojZwJ7A1cA2mXkPlOQ9Iraui20H3NXztOW1bKzy0THmU660s8MOO0xm9SRJkqT1xkknndTq8pKmjwkP/hYRjwW+BLw5M38x3qJ9ynKc8tULMk/PzLmZOXfmzJkTXT1JkiRJkqakCSXmEfEISlL+2cz8ci3+SW2iTv1/by1fDmzf8/RZwN3jlEuSJEmStMGayKjsAZwBLMnMD/U8dBEwMrL6PODCnvJj6ujs+wL31ybvlwIHRcSWddC3g2qZJEmSJEkbrIn0Md8PeD1wY0QsrmXvBE4Bzo+IY4E7gSPqY5cALwaWAQ8CbwDIzJUR8V7g2rrcezJzZSOvQpIkSZKkKWqtiXlmfpf+/cMBDuizfALHjVHXmcCZk1lBSZIkSZKmswkP/iZJkiRJkpo3qenSJEmSJK0fLrt8p0ktf8D+P2hpTSQNyivmkiRpQiJi+4i4IiKWRMTNEXF8Ld8qIhZGxNL6f8taHhHx0YhYFhE3RMRePXXNq8svjYh5Y8WUJGlDYGIuSZIm6iHgrZm5C7AvcFxE7AqcAFyWmXOAy+p9gBcBc+rffOA0KIk8cCKwD7A3cOJIMi9J0obIxFySJE1IZt6Tmd+rtx8AlgDbAYcBC+piC4DD6+3DgLOzuArYIiK2BQ4GFmbmysy8D1gIHDLElyJJ0nrFxFySJE1aRMwG9gSuBrbJzHugJO/A1nWx7YC7ep62vJaNVS5J0gbJxFySJE1KRDwW+BLw5sz8xXiL9inLccr7xZofEYsiYtGKFSsmv7KSJE0BJuaSJGnCIuIRlKT8s5n55Vr8k9pEnfr/3lq+HNi+5+mzgLvHKV9DZp6emXMzc+7MmTObeyGSJK1HTMwlSdKEREQAZwBLMvNDPQ9dBIyMrD4PuLCn/Jg6Ovu+wP21qfulwEERsWUd9O2gWiZJ0gbJecylIVl+wnfW6XmzTnluw2siSetsP+D1wI0RsbiWvRM4BTg/Io4F7gSOqI9dArwYWAY8CLwBIDNXRsR7gWvrcu/JzJXDeQmSJK1/TMwlSdKEZOZ36d8/HOCAPssncNwYdZ0JnNnc2kmSNHWZmEuSJElawxOvWLz2hXr8+AV7tLQm0vRnH3NJkiRJkjpkYi5JkiRJUodMzCVJkiRJ6pB9zKVp7KSTThrq8yRJkiZq9glfm9TyPzzl0JbWROqeV8wlSZIkSeqQV8wlNeayy3da5+cesP8PGlwTSZIkaerwirkkSZIkSR0yMZckSZIkqUMm5pIkSZIkdcg+5pKmtCdesXidn/vjF+zR4JpIkiRJ68Yr5pIkSZIkdcgr5pI0SZOdd3WE869KkiSpH6+YS5IkSZLUIa+YS9IU4FV6SZKk6cvEXJK0ppM2H+C59ze3HpIkSRsAm7JLkiRJktQhE3NJkiRJkjpkYi5JkiRJUodMzCVJkiRJ6pCDv0mSJEmadiY7o4kzmahLJuaSpPXCbgt2W+fn3jjvxgbXRJIkabhMzCVJG6wlO++yTs/b5dYlDa+JJEnakJmYS5IkSdJknbT5JJe/v5310LTg4G+SJEmSJHXIxFySJEmSpA6ZmEuSJEmS1KG1JuYRcWZE3BsRN/WUbRURCyNiaf2/ZS2PiPhoRCyLiBsiYq+e58yryy+NiHntvBxJkiRJkqaWiVwx/2fgkFFlJwCXZeYc4LJ6H+BFwJz6Nx84DUoiD5wI7APsDZw4ksxLkiRJkrQhW2tinpn/CqwcVXwYsKDeXgAc3lN+dhZXAVtExLbAwcDCzFyZmfcBC1kz2ZckSZIkaYOzrtOlbZOZ9wBk5j0RsXUt3w64q2e55bVsrPI1RMR8ytV2dthhh3VcPUmSJEmaunZbsNuklr9x3o0trYmGoenB36JPWY5TvmZh5umZOTcz586cObPRlZMkSZIkaX2zron5T2oTder/e2v5cmD7nuVmAXePUy5JkqYQB4WVJKl565qYXwSM/IjOAy7sKT+m/hDvC9xfm7xfChwUEVvWH+uDapkkSZpa/hkHhZUkqVETmS7t88B/AE+LiOURcSxwCvDCiFgKvLDeB7gEuB1YBnwa+EuAzFwJvBe4tv69p5ZJkqQpxEFhJUlq3loHf8vMo8Z46IA+yyZw3Bj1nAmcOam1kyRJU0Frg8JKkrQhaHrwN0mSpBEDDwobEfMjYlFELFqxYkWjKydJ0vrCxFySJA2qtUFhna1FkrQhMDGXJEmDclBYSZIGsNY+5pIkSSPqoLDPB54QEcspo6ufApxfB4i9EziiLn4J8GLKoLAPAm+AMihsRIwMCgsOCitJQ7dk510mtfwuty5paU0EJuaSJGkSHBRWkqTm2ZRdkiRJkqQOmZhLkiRJktQhE3NJkiRJkjpkYi5JkiRJUodMzCVJkiRJ6pCJuSRJkiRJHTIxlyRJkiSpQybmkiRJkiR1yMRckiRJkqQOmZhLkiRJktQhE3NJkiRJkjo0o+sVkCRJkiRNLx9/4+WTWv64T+7f0ppMDV4xlyRJkiSpQybmkiRJkiR1yMRckiRJkqQOmZhLkiRJktQhE3NJkiRJkjpkYi5JkiRJUodMzCVJkiRJ6pCJuSRJkiRJHZrR9QpIkiRJkjQZH3zNSya1/FvPu7ilNWmGV8wlSZIkSeqQibkkSZIkSR2yKbskSZIkST2Wn/CdSS0/65TnDhTPK+aSJEmSJHXIxFySJEmSpA6ZmEuSJEmS1CETc0mSJEmSOmRiLkmSJElSh0zMJUmSJEnqkIm5JEmSJEkdMjGXJEmSJKlDQ0/MI+KQiLgtIpZFxAnDji9JktYPHhNIklQMNTGPiI2BjwMvAnYFjoqIXYe5DpIkqXseE0iStMqwr5jvDSzLzNsz87+Bc4HDhrwOkiSpex4TSJJUDTsx3w64q+f+8lomSZI2LB4TSJJURWYOL1jEEcDBmfln9f7rgb0z8009y8wH5te7TwNuW8dwTwB+OsDqru/xjDl94hlz+sQz5vSJN2jMP8jMmU2uzHQzkWOCWj7IcUHb2431d1f/VF5367d+69+w6p/QMcGMdV+fdbIc2L7n/izg7t4FMvN04PRBA0XEosycO2g962s8Y06feMacPvGMOX3idRVzA7PWYwIY7Lig7c/Q+rurfyqvu/Vbv/Vbfz/Dbsp+LTAnInaMiEcCRwIXDXkdJElS9zwmkCSpGuoV88x8KCL+CrgU2Bg4MzNvHuY6SJKk7nlMIEnSKsNuyk5mXgJcMoRQAzeHX8/jGXP6xDPm9IlnzOkTr6uYG5QhHBO0/Rlaf3f1T+V1t37rt37rX8NQB3+TJEmSJEmrG3Yfc0mSJEmS1MPEXJIkSZKkDpmYa0Ii4jERsXHX6zEdDfu93VA+yw3ldUpak99/SVo37j+7My36mEfEpsBLgOcCTwJ+DdwEfK2tEV4jYiNg9554N2fmT9qINSru1sB+rP46F2Xm7xuOsxFl6prXAs8GfgtsAqygDNRzemYubTLmqNhDeW8jYhblda6x7QBfb/p9rTGH+t529VkO+73t8HUOfV8w7JgR8RzgdZTPcltW/yz/JTPvbzheF9/Lob5GNWsY3/+2t5FhbPdt7juGtP6tHQMNYx8QEXNZ8/35VmauHLTuWn+rvw0tv/+tHssPof5Wt/82t89psv+c0vuGh2NN9cQ8Ik4CXgpcCVwH3AtsCjwVeEG9/dbMvKGheDsBbwcOBJZSNtqReA8CnwIWtJB0vAA4AdgKuJ7VX+dOwBeBD2bmLxqK923gW8CFwE0jrycitqK8r0cDF2TmvzQRr9Y91Pc2Is4CtgMuBhax5rbzLOCEzPzXJuL1xB3qe9vRZzn097aD93Xo+4KOYn4duJvyvvb7LF8KfCgzG5l/uqNtZ6ivUc1r+/vf9jbS9nbf9r5jCOvf6jHQED7fPwH+GriDNY9V96Mc5L8rM+9cx/rb/nzbfv9PosVj+Vr/y4ArWqq/7e2/7e1zyu4/p/q+YY140yAxPzQzvzbO41sDO2TmoobifR44DfhOjnrzaqyjgfsyc0ET8Xrq/kfgY/122hExg3IWcOPM/FJD8R6Rmf8z6DKTjDnU9zYinpGZN43z+CMp286yJuL11DvU97ajz3Lo720H7+vQ9wUdxXxCZv500GUmEa+LbWeor1HNa/v73/Y20vZ2v5Z9xzbAUQyw7xjC+rd6DDSEz/c44MzM/PUYj+8BPD4zL1vH+lv9bRjC+9/qsfwQ6m97+297+5yy+8+pvm9Yo66pnpiPFhGPAzIzf9n1ukwXEfFHwJzMPCsiZgKPzcw7Woy3SWb+dm1lLcXeEti+qRYWa4m1E7A8M38bEc8HngmcnZk/nw7x+sQfynvb9eucriLiMcCvM/P3EfFUYGdK87zGTuiMivcS4JKmWx9NIO4fUPZ334qIRwEzMvOBYa6DmlG32ZcDR2XmoQPWtX1m3jXGY8/NzO8MUv9aYp+Xma9psf4mT1huCjwFSOAHmfmbJuoDtkXhAAAgAElEQVTVuouIfTLz6hbr3yaH0JVzEBHxKuCrwziObENEfIJyxb2RVrF96v8LynHSGieOIuL4zPxIS3H3A47OzOPaqL9JEbEj8HTKvm1JZt7eSpzpkphHxG7A2ZSmDEFpxjNvvDNYDcR8BrArpUkDAJl5dlvxasxNgFcCs4EZPXHf01K8E4G5wNMy86kR8STgC5m5XxvxaszvZeZeaytrMN6VlCZOM4DFlG3n25n5ljbi9cRdTHlvZwOXAhdR3ucXT4d4NeaVDPm97eB9PQL4RmY+EBF/B+wFvC8zv9dGvJ64f8ia+4HW9j8RcR2lf9WWwFWUJl0PZuZrW4r3L8BzgC8BZ2XmkjbijIr558B8YKvM3Cki5gCfzMwD2o6tZtQrUy+mXCE8hLL9fDkzvzpgvbcDn6Q0WXyolm0DfJCyf3n2QCs+fuw7M3OHhusMVjVRfWlmbjNgfTOA/wf8KfBflMGFZwFnAf+nicQ/Ip5G+X7uXIuWAJ/OzNsaqPsBygH3Gg9RLvZsNmD9/3echzMz3ztI/WuJ3cb2sznlWPRoYJfM3G7A+r5K//cfgMx82YD1X0DpMvAN4PPANzPzd4PUOar+Kxh7/XPQ35CIeBvw58CJmfm5Qeoao/5fU7pZHJ2Zi0c91ujxd20dcjTw6hrzy5n5sQHqG/d4MjM/tK511/o3Az5DOa5cTNkn7E7pEnFs0ydLZqx9kSnjU8BbMvMKgHql7HTgD9sIVhPW51MS80uAFwHfpZwcaNOFwP2UDWIYZ/5eDuwJfA8gM++urRIaFxFPpPTReVRE7EnZ+AE2Ax7dRsxq88z8RUT8GSUBODEiWr9iDvw+Mx+KiJcDH87Mj0XE9dMoHnTz3g77db4rM79QW5YcDHyA0qRwn7YCRsQ5lL5Ti4GRg4uk3f1PZOaDEXEspdnYP7T5vmbm6+oP4lHAWRGRlIP8z7d4Bfs4YG/g6roOS2sTR63nIuKFlG3lYEo/0nOAvTPzDQ2FeBZwCnB9RBwP7Aa8BfgH4JiGYrQuIvahHBS/nHIh4zjgfzdQ9T8CjwN2HPl+1u/vB+rf8YNUHmXwpS9TjvVOpxwf7AlcERGvyMyrBqk/M1s5runxqz5ljwb+DHg80FpizqpjqcEqKS2IXkbZfvaifN6HA02M9/GBkTDApynvS2My8+V1e3w5pa//GRFxIeX3pIn1/9s+ZfsCb6P0SR5I/b39LPCh+ht8GvD7nse/PGCIWynr+pWI+KfM/EDPYwNvP7WV3ZGUffTPgPMoxxQvGLRuyrazGPg6JS9qZHvv8VHgFuDIXNX3PoB3Af9E0/v/zJwWf8D3J1LWYLwbKWeEv1/vb0NpJtP267xpyO/rNfX/9+r/xwA3tBRrHuWA6oH6f+TvIuAVLX+W2wLfBJ5dy1p5jaPiXk3ZSd1EOZhp9fMddryu3tsO3tfr6/+/p5xtfrisxZhLqC2ehvVHGVTlOZSr5U8f+XyHEPcJwJuBH1J+eJcCb2pr2xn1mc4Yxr7Av0Y+u98D3x75ztey21uIc3yNtRyY1WC9e43x9yzgngbqP7l+dy5jVTJ4R4Prv7TfPgnYGFjaQP1fB57fp/x5lC41g9a/1Xh/DW9DjwP+jnK18P3A1k3W3yfenQ3U8VngLuAM4IX1c21s+xkVq9Xfzxrj8cBfAN8H7mq47udRBlL7DvCihus+pn4OCygnqs+ijF0waL0jx/hPAL5S9xPb9j42YP0j++en9JQ1sn8G9qCcNF1ct88Dmzw+Gm//1cS+bfTfdLpifntEvItylhzKsPat9YNmVV/Lh+pZuHuBJ7cYb8S/R8RumXnjEGIBnB8RnwK2qM08/5RyNrNxWQYlWRARr8yGBrGboPdQmjz/W2ZeGxFPphxktO0NwBuBkzPzjtp/pbGR0deDeLDqvf3uEN/bYb/OH9XvyIHA+2t3k41ajAflpMMTgXtajtPrzcA7KCOz3lw/yyvaChYRL6N8ljux6urnvRHxaMqJiXVu+jaOb0fEOymtdl4I/CUwUBNoDc2zKFdkvlWbnZ9LSR4aERFbUJKofShN5F8MfL32v7y8gRAfHOexWxuofz5wG+VK28WZ+ZvaCqUpmfVIdVTh7xqKs1NmXtmn/m9HxOkN1P9TysmWh+r93qtuSQPHd1FGuH4LZUqqBcBemXnfoPXWusdqCh6UJHRQzwDuo+x7b23wc+2n1T62Uca7eQXwGsqJl6YGTT6YchX1N5Tjj8Z+HyPi6ZTv7t2U38JWfvuzDGB2eES8Ebg6Iv6moapfSdk/XxER36Dsnxu5sp2l6f1i4ITaxe8o4GMR8fZsZqT0pq/Ajx+sz350SqpftHcDf0R5E/8VOKmpnV6feJ8A3knZ0N4K/BJYnM01mxsr7i2UgVXuYFWTjczMZ7YY84XAQTXWpZm5sKU4r8vMf4mIt9Jnx5wD9hOR2lATxUMoV4+XRsS2wG6Z+c0WY15BOUt8DT1dWnLAfnjrk4g4G/hM9mlmGBEH5DqOXryWmBsBx9Kzv6vrMD1+KDcQUQYUOopyMLiYcjJpoOStJvufoHSPGeljvkct+6/MPGqwtW5XRGxM2a6PAvannFQ7kDIg50PjPXeC9X+F0lf07FHlrwNePei+KSKuy8xnjfHYwH1gI+IjlO6J/0bpg/zdJr/3UUaOfgWlGf7Hs+EBiiPieeM9npnfbiDGzpRm7K+hXIzamfJb9+MG6t6q5+4VlM/i4YQoB5znvXbBPJyy/e9FaYl5LnBFE59zRFwLzKR06fiP0Y/ngGPORMQS4M2Zeekg9YxT//WZueeosp0pLSWekZmbNBTnMaz6HPannKC6oInjpSiDU78aOAL4H0o3w4G6uNR6FwA/AN7bu63Ui8FPzczXDxpjtXgebwwuImYDm+VwRvL+g37lmflfLcTamJKIH9h03WPE+4vM/FTtv7+GzHx3S3GfSjkTuU1mPiMingm8LDPf11K88zPz1RFxI/1PQLRykiXKQFZ/z5oDFjbe0iMi3palT9TH6P8a/7rpmD2x9wNOAv6A0hR55ORVqy1aal/k3vd1neajnWCsvgdhTRx89Yn14cx881hXZNo6GRAR78/Mt6+tTBpLPdFyIKVv4J8OWNcOY32nI+LPM3OglmQR8YrxHs/B+5D2xtqUMoXQUZSLGZdl5tED1rkdpQ/4rylj4CTwbOBRwMsz80cD1n8vJZFa4yFK4j/Q4HU1RlASwqMoY018EzgtG5iFJiJ+TzmJ+hCr70ebGlxuzO2zDRExl/I+HUGZBWWg8Zwi4g7K+9Lv6uTAv98R8VPKidZzKYO1NjqbSJSBbscb/G3/AetvdWaiiNg7M6/pU/4I4JWZ2e+7N2jMrSjbz2sGeX8i4g2Uk0WbUuYsPz8zB+7X31P/ZpQm8ntRTvQmZXyL64E/y4Zn/Jk2ifkYB433U0YO/lQ2NGVHROycmbdGRN+zs4OeFZvgOuxOGR0ZypyV328x1kXA6zPz/rZidC0ivk0Z/OZTI2cMI+KmzHxGS/G2zcx7hnmSpcb9LnAicCrwUkoz4cjMvidCBoz10sz8akTM6/d4NjjPdp/YtwJ/Qzk4fHjU1cz8WUvxXkZphvokylWEHShN/Z7eRryeuNtQDnyhjAXR2A/RqDjPyszrhnkyoMbtNzvDDW2cuBrrJNmINlskqRm1GenjMvOLo8pfC9w7aEuvJq7KrqX+s8Z5OAc9sTBO3M0oiXMj++SI2J8ypVAANzfVsmWs35IRTf6m1G4LR1IGZHvnoCddap2NTUk3Rv0Pb58R8aXMfGVbsUbF3Qg4PjNPHUa8dRURj87MB7tej3XVc+Li4aKe+5mZO7UQcyfKyZcjBz0eHtUiYg2DtIioJ71uBEZOTK32W97UxYP6fuzKqn3bD5qod4040ygx/wilGcnna9FrgB9TztZu1lRTg4g4PTPn16akow18VmwC8Y+nTJkwcvb85cDpOcBUA2uJdz5lZMmF9Iwq2vIVz1mU/qP7Ub5g36Xs+Je3FO/azHx2b1OeiFicmXu0Ea8rI00BI+LGzNytln0nM5+7tudOJRFxdWa2NiJ6n3jfpzTJ+lZm7hkRL6DMmzy/xZivpjSZu5LyI/Fc4H+PTkqmooj4X5S+3TsBy3oeehxlHIjXtRCz70myEW2dLFNzIuIqyrRfK0aVP5HSVPI5A9a/RlPPqSTKaOynU75XN1Km+bmlwfpbO/AehtrE9jDKseNMyjHWeTnG3PXrUH/bJ3Z6j1+Guq1GQ9OxRZnq8LWsmiv6FuBzTVwpjvanM2u1xUtEjB4nYCNKs+2/pQzO1siJmChd8V5D6bLwTEoryy/ngONa1eR5zDEcBmkR0XY3jrZP+o42nQZ/2zMz/7jn/lcj4l8z848j4uamgowcbGczQ/yvi2OBfTLzV1CadlL6s7SSmANfq3/DdBbwOUoTFygD+Z1FGQm0DT+tZ8ISICJexRAG1YrV5019JPAI4FeDNmkbx2/q2e2lEfFXwI+AVqeCqt0E/pY159tu8wTWFVH6832Z1ftft9Wa5X8y82cRsVFEbJSZV9TvZZv+D2WU+3vh4b5V36I042rUOFeT2xrf4nOUEZj/Hjihp/yBtg7uTbynhUePTsoBMvPHNeka1MwYZ77cXP/HQPk4ZV/8r5Qpr06lTC3XlFYHT6ut98bUwFWxeykDk36eckIwgWdHxLNr/YN2JWh7AKkc4/YwNDGd1q6Uft//RmntNtKt4P9ExGGZOehxfKvTmVFaIY4lWXUxbZ2MtPirx3Cvp7TyXAwc2sQJtiiDOx8FzALOp8zccGE214X0Y7Q0hkNbrfZ6vJv+n+9lwAWUC5eNmU6J+czePjYRsQNl2H+A/24jYJTR/2azesLR9jzmQU/z3Hq7tR1+Zi6oZzGfWotua7M5VjUzM3ub9f1zRLy5xXjHUa4k7BwRP6IMrNf4VbnRctS8qRFxOKVfW1veTJk39a8pTfT2p0xR16YvAJ8EPsPq222bRq6Wz+0pS8rrbcPPI+KxlAPez9a+kAMPprQWG41quv4z2hsJ/iUt1TuWzMwfRsRxox+IiK3aSM5HnSRb7SEa6P+podg0ImbkqIHMah/JRzVQ/8bAY2k/wWrLRj1Xdr4QEe9ouP7WDryr51Cmifo8ZUrMpj+HL1D2ATvXv14DJ1a0f2Jn94j4BeV9eVS9DcPZhzXxOX8M+F+jrz5GxIGUuaIHuhiWmdf11Pk8yujpmwBvzMyvD1J3rb/tgZ8fQZkV6W8orUgPa7gp9ccpF/mOzsxFNWZj39/MPD7i4TEcXk8ZNb2RMRzabg1B+yd9VzOdEvO3At+NiB9QdkQ7An9Z37TG+7NGxDmUJmGLWZVwJNB2Yn4WZQqDC+r9w4Ez2woWEc+nvH8/pLyv20fEvOwzUnKDfhplJNeRbglHURKPVmTm7cCBdVvZKDMfaCvWWtbjKxFxwtqXXOf6r603f0npXz4MD2XmaUOKBXTSmuUwyvQof0Nphrc5ZZq4Nn0jIi5l9a47Ax9c9NN7NXlI/do/RzkZMDKAVOPTFo02+iSZpqQvA5+OiL/qaVH2GOCjDJ5UQZlLvO3vdZu2GNXcdrX7g14RbvPAu3oipdXcUZRmtl8DPt/AlVQAMvNPmqhnHK2e2MnMxqYG7GctJy+bOPG1Xb8mwZn5rSiDyA4sWpzObAjuoJzw/zClL/XuUcabAhpp0fEkSivVD9Xf+fMprTgbU0/UXRER17NqDIelDD4Fc9utIdo+6buaadPHHMqohZQznUEZfKmRAd/GiLUE2LXhM8ITjb0XPdPCZeb1Lca6jnIG7bZ6/6mUH8O+05Y0FHMHyhnS51B+CP6d0se80eam4529hvabJo46SNqIcoX3eYP2hewTZ6z5TYF2RtXu6W/415Qd4wWs3qy81f6GEXEopZ9a7yjpU/mgeg11++ndD1ywlqcMGm8692vfLDN/MVY/2fW9f6wgImYA76M0wRz5rdiBMpruuwZt6dVVH/Moo1/fk4OPaj60weWihcHTRtW/CSVB/0fgPdnSGDtNaruP+VQXEf9JmXrtt6PKN6VMRTpnwPpbnc6sbRHxz4x/VbjJ7+8syvf3KEorywsy850D1tnqGA49cXpbQ/y/JlpDRMQpwDZAv5O+P82GZ4qZbon5M1hzKqhWrmBHxBeAv87M1vsij4p7To4ayK5fWYPx1hgFuV9Zg/E2pryvrY/wGWNMyzaiwb41Y8XvPVB6iNIq4dNNX4Vse2CMMWK2OvXJWmJ/kvJj8gJKE/pXUa7uHttSvH5XEkZmhHhrbZHRdMyhTyUWZZC7F47u156Zu4//zEnHGWuglaOBFf2uqjQQ8+LMfEndbkdrdXtVsyLiUcBT6t1lmfnrhuptpRvFBOIuoAzC9J+Z+Zphx5+oYRx414T8UErCMJvSJ/nMQU9aDENXJ3amioj4O8pVzr/KzB/WstmU5GfRoCfWY/XpzNZoiZUtD9w8VUXE0yijsg90PBwRv2LNMRweNugV/zZbQ7R90neNeNMlMa9J1vMpifklwIsofZxe1XCckauPjwP2AK5h9SuBrczp2xN/tbOuNZG9MTN3bSnemZTXe04tei0wo83+NBFxZWY+v636Nb2NnDjq+f9YyqiiB7UU793A3ZQm2EE50/xE4DZKn7nntxBzaFOJ9dT/8Gj+9f5GwPd7yxqK0+ro2tJUFBGP66qb1UQM4cB7AfAMSpedczPzpkHqG7auTuxMJVEGpX0b5cQ6lJmAPjAVWkSMpakWL1Ndm1f8h9Uaoq2TvmvEmUaJ+Y3A7sD1mbl77SPxmcwcb6TEdYkz9KuPNe47gHdS+jOMzMUYlIHtTs/MpgdyGYm7CWVwtIebzAKfGN3cqOGYJ1P66Z7H6lO0tdLUqDbPPw3YJjOfERHPBF6Wme9rI15P3KFMCxcdztFcm6H9JWX7SeA7wCdb7mZydWbuUxO8V1DGJ7hp0KZwa4s3quyqzNw3Ir7f5BXlWDWV2JOB3oFfWptKrCf2P1Ku3PX2a7+h8WZc45xgGMLJhwuBcymj0U7ZOW81dUXEZTlqsKJ+ZeubtpvaRpluaeR4YI35nLOlwc1MrIYvIh4HsD6fiJqoqdLiZSqbbq0hplNifk1m7l37RL8AeIByMP70FmM+kTKKdgLXZuaP24rVE/Pv20rC1xcx5DniI+LblKknPpWr5gG9KTOf0Ua8nrgLKVdZR1ojvA54bWY2Oi1cdDhHc0ScT/ku/kstOgrYMjOPGPtZA8d8F+WExwGUkUaTcpLuXS3F+w/K1EMjTa9fBbylJuaLM3OPBmNtDmzJEKcSGxW/9X7tta/hrtl/oJVb2jrBUmM8j3LC4VBKa6jzgIvbPJEkwcMnMR8NXEFp/TdycLkZ8PXM3KWjVdugTfXEKiK+BfwP8PHMvLjr9dlQre8tXrT+mE6J+ScoV5SPpIzQ/ktgcVtNriPiz4D/C1xO+QF9HmUQktZGSK9x96O8rl9FGbl8L+AjbSVXEfESygAuf0AZxb/1qTci4smj++X2K2sw3rWZ+ezePmBNJ1RjxF0jxjDiDlO/K8ZNX0VeS/xNgE0z8/4WYzwZ+AirBiu8ijJC+4+AZ2Xmd1uI2W+Qsgea7uvUJ+4TKdPR/Z6WTkbGkAdaGWMdNqZMr/fnwCFt7u/UrojYFljZViuvphKfiDieMqXlkyj7jpHE/BeUsUf+adB1HSOuV4QnYKomVhHxJGBbYN/M/HgL9Zv49xh2i5e2v79t7z+1prbmvR26zPzLzPx5Zn6SMqXGvDb7QVOusO6ZmX+SmfOAZwGtHzBSmlw/GGWahLdRBiJoc4q2D1Pmun58Zm6WmY8bwkFqv1Gev9BivJ9GxE7UpjAR8SpgGIP6/TQiXhcRG9e/19HitHARsW9EXBsRv4yI/46I38WquU7bcn1E7NuzDvtQ5rltTUQ8OiLeFRGfrj8mW9cTTK3IzNsz86WZ+YTMnFlvL8vMX7eRlFffA1YA/0np17kCuCMivhcRrcyYUE9GXgO8nNIq4KqIaGwk2B5/B/wE+K+IuK62gvoh5TX+XQvxVlP7kb0SeCNlarjGp9vUUJ0D3BoRH2ip/mMo2+W4LZPWJjM/kpk7An+bmU/OzB3r3+5tJeXVm4CLI+K8FmNMGRFxWb+ytpLyiPhWRHy9rd+ozLw7M69rIymvGtn+uxIR29YT+IPWs2k9Yf6EiNgyIraqf7MpJ9va0vb3t+3955TV1LYz2rSZxzwiXg5cnpn3Z+YPI2KLiDg8M7/SUsjllCa6Ix4AGh32fwwPZWZGxGGUK+VnRMS8FuPdRekS0HrTiojYmTLF1eax+lRim9Ez0n4LjgNOB3aOiB9R5otsra9ujz+lTAt3KqumhWvzZNI/UVqUfIEyNdsxrBrIoi37AMdExJ31/g7Akqj93lvqL3wWZQ7skUHCllNecytn86ObMQq+QRkI7dK6DgcBh1DmHv0E5X1v2sjJyJ/VmI+nbLONthKqTdhPiDKoXusDrfSqBzf7UN7fjwNXZubv246r9mTmgRERlIFh26j/bsrgj9c1VOWPR67ORhmpei/gfdnSGCv1wsLD/Xo3VD1dCZ4QEVuyeleCNhOrY6hXtJuorLaqPIk1Wzm2MrNEC9v/aobQouMcYKeI+FJm9psPe6L+glUtXq5j9RYvbZ0Uaf372/b+c4q32Glq21nNdGrK3q9ZcGvTU0TE2cBuwIWUpOowytWk/4T25sCO0h/6G5QE7o8pV5EWZ8MjI/fEezalKfu3WX30+cZfXz3ZcDjwMso0KCMeoIzC+u9NxxwV/zHARl02V4uIN2fmh1uqe1Fmzo2eAbQi4t8z8w/biFfrH3r/9p7X2ds1obXm89HBGAUjr7FfWVvdIeqVpBdl5n/X+48ELsnMA5uO1ZWIOARYmJm/63pdtG6i5SlF2058YtVsEn9EGUviA5S5wBs52Tbdmto2pauuBE2LiFspXamuAx7ej42cUG2g/qEm/jGEPv4jiWdm3txAXW/KFkeRb/v72/b+s0+81j7fYTTDb3LbGTFtrpjTv1l+m6/vB6w+KvKF9X/bZ51fAxwNHJuZP46IHShTBLTlZEp//U2BR7YYh8y8ELgwIp6TmWtMedCWiHjLqPtQ5qG+LjMXD2s9qrdQug+04cGaTC2OiH+gNNd/TEuxgJJ416sP29PzfWzr6k/137U58kjXhJ3oOanUgkdn5jV1uxnx0FgLN2RlRLydMoI4lP3CfVH6Rrd1hfdHwNVRRi5/+GTkyPenrZORw5SZ34iIP6zND3u31za7C6lZqw34GmUO2ia7d5xBn8SnQSN1HgqclpkXRsRJg1ba4RXhNwHPjIhWEqtoqI9zZn4E+MgQEqu2E9v7M/PrDdXVT9vb/2qaviI8RpJ5doOJZystXob4/W17/7malq/4N3pFewjbDjC9EvNFEfEhVo3C/CZaaloDkJnvbqvutcT9MfChnvt30m4f862ypfmfx/GzenVuWE2D59a/r9b7hwLXAm+MiC9k5j+0FLefWPsi6+z1lBNYf0X5Yd2e0pe2NRHxXuBPKCexeqezaHP6ihMprUq2j4jPUqaj+5MW43UxRsHRlNf5Fco2891atjHw6pZidnUycmgi4hxgJ2Axqw46k3b3sWpA9EwpGqvGznh4StEGQ7Wd+PwoIj4FHAi8v/ZhbGI8oGnZ1JaGm4LTfleCVhLbiNir3rwiytSWX2b1Vo5NrX+r2/8QWnS0nXi+KzO/UFu8HExp8XIag3cva/X7O6z95zBb7LTQDH8oJy2mU1P2xwDvovyYBfBNys70V+M+cfJxvsr4c0K/rMl4feI/0BP/kcAjgF9m5uYtxTuF0nf/m23UP0bMoTYNjohLgVdm5i/r/cdSBqB7OeWqeSt9a8ZYlzszc4cW658JkJkr2ooxKt5twG4jzZ+HJUr/530p+4KrMvOnLcZ6MuWH6w+B+yhjFLy2jWb6G5L/3955hslWVWn4/cgKwowjQTEQRJAgSFAQTIgoiIqDgoiZQREVUEHFMIwRA0bENCqgDjBEERTEAIhEJWd0UDFjBAQD4Zsfa9e9dYvqvqH3OnWrer/Pc5/bfap6r1PdZ+9z1l5rfUsdd6AoNq8j0tIm48Y4C1FSS9E+x2dXYgMsxfGRdH9CL+Iq2z8u6Zgb1boHj3uqbTYdlBJcVGusgXGHtZntYc+w3Wz29a/kdoH9jidwZ+8wxfGstWb0SugkHULM4aNVsay2g/mbtX6mt4PMSsPv6trpMTER8+KAv3W+b5w5I1UmtD3PrrOknYle6lm8FnizpH8Q6WLp7dLoPjX44cQE63EX8AjbfyufuyoDmyvzvERM/Nr2RERXX1dsLCHpbuAw2++ubW+Aq4F/AW5JttP/4NCjF7V+uKSH106fl7Sq7d852vhtpw41ChSCcwcAazBvynVaJkLZ1HkzsWs8R4wx0eZngI01twPFF4nI9ZOT7EFcr6vRTVeGRg6nSVo+YUPnIwPf92s8VMsCsn2npFuAbYiOC3eX/2sx1qm2HaSCZ5USpEa0bT+12BnabnYmYxeyr//UiLDtQ4BDshzPPrIyXnpkZ3RkrZ9dZOykRLQ7vHaACYiYS/q47f2nimRnRrAVdawPt31Dlo0FPI8LbddK4xo5kk4nnMjjbW9aUoP3tL1Dkr13EtHxXmruswnxuY8Qu2F7ZNjtCklvAHYEXmX7p+XYWoTjc4btjyXa3pz4vV7NvA8h1edldsRgiL3fAlcBxwAn2M5uPddv+wrgs9xX4CetfEfSmcD/EhsCexNtFH/vpL7iki4t8/8/gV85OlBcantwA6amzbOATQghz9TrtZGDpCuBjQlBoa8QGzr/brvKhs5Ujs/gsRmMfzDh9Kxr+1GKPtTH29660vgpEWF1JJ6mfHGz04jz3454qP8bcLFnKB7a1f1p2Bop6RLbVVJuO7j+u6jxT8vE6iDjJTujI3v9rP737TAbopMsvvTtld0AACAASURBVElwzDezfYmkoReN7XOS7D6bmBDL2F5T0ibAuztIZe9vI7YEcQN/su2tpviRRbWznu3rh0QhgVzxrlGkBhcHcmtKva7tH2XZ6hpJlwFPH0znLhHQM2ulWE1h+xrgc4QDO0eULHFeLgFsZTu1V3qxtSTx8PZCYuPjAsJJ/7qTW3vVfNBaWJuaV9X/nFo37CH2Ou1AUWx2eh9p1Cd7Q6cDx+dy4LHApZ5byjVnzlUYf9xTbVNSwfvGz3asUhxbzW03+yGiFLDHisCBtjcY+oMLbyf7+n8BETBIiQhnO57FxjbAOraPKM9ZK/SCIhXGzp6/2etn2t83O6LdxbUDE5DK3osQjeDB6b+IFPKzi/3LFUq+2Ty77+u7gZ8R6si1eSPwKu6bvgTJ4l0eQWowcBnRi3MpAEXq883T/8jYsPSgUw5RZy5p6WTbf7D9yWQbc7B9r6RDmdvDPNPWPcC3gG8p1O53IJz0TyhqKjMzLU6VtA9wMvNGdv+UaPOu8v9vJD2LmC8PTbTXdQcKbJ8jaVVgi3LoYtvpZRiNqtxeIigvAZ5YNtBmvM71OT4rDWyQr0hfaUcF/mnbknpikrU7Z4xlqq06EjdzfinBCcTvpJ/jmXnK7brATkTpWP9z4u3AXjMcu8vrP0s8rcfdZX49l4h2flHSyyqNPU/GC3AEsfZ8lQj81CB7/qasn31k/n2z0vB7pF47PcbeMe+hjnsrEn+gWzVvHXQ6tl/RkZ1XlS93sP33/tcUtWQpSFqX2BBYrxy6TtLnbd+YaPP1RA3274jUOBGbD1UiFIsB0wmvZYuyXVJ2dr9OjkLsMM6UtAtwkjtKCbL9T0nXAtcRD1jZgoG9m0F/ZMRA1noH8F5JKwFvAg4jHsjekGXM3XegQNKuhPN/NrEOHCbpQNsnZNptVKW3ofPKyhs6qY5PH8eVB+9/kbQX8ErgvyuOvysRET7U9l9KRPjA+fzMwpD14N1JjX+WY5Xt2Dq/3WxX139KjX8f2Y7n8ygZLwC2f626HQmy52/W+tkj8++brUuTfe0AE5DK3kPJdUdD7H0R+C4hOLcLsC8Rmdw7w16f3YcSD8VbEzejHwD72f5lkr1haUspdZ6StiJ2wT9HRLBFLHB7EekiF9a2Wez+BHh81rUyaiTdAwzrTiBgOdtpUXMNr6uzc0XKbif6s99D1AemCRaWm9ZuwO7F5rHAsbavq21rtiFpS2KtezTRgWJJEjtQFJtXEGUft5TvVwa+4xnWlza6RdIjiFTS75TU5CVrZV4lOj79Np4ObE+sXd+y/e0EG6swr4hjlQyxDlJts2ucU0oJSpRtZ+A5xEZ1j9uJe8b5Mxm/z84RDNdbemWl8VOvfyXV+PeNvxrheP7Q9rnlHv4U21U2fSVdbPtxfSnhywMX1CpF6bOTMn/L2JnrZ9rft4M0/NRrp8fERMzJ7y06yOuBtxNRwGOIlNb3dGD3COBo4AXl+xeXY0+vaaRcgKsTPQ0fC/MorN6/pq0+/hPY3fbZfce+Jul7REQ7RfwN+AVwa9LYC0XJDnjV/N+54NhesuZ4C2n7qSOw2UlfbUnnE3PkeEJYL12XQNK2tr83EHGZg+2TEm2vTGySrcG8SvBVHviG8CmiNOB4IoL1UmCdJFs9lhhIXf8jddMEG8mUKPOrgAcSPelXJ4QSa7XrelWxMQ8VHZ9XAufarhkF6x//OUT0+SFEt4yHA9czoGg8A7JTbbNSwXuklBJ0ENHucVrf18sREdxfVxw/9fonOSJcosAnMvde8geiJKwWqRkv2fO3g/Uz8++bGtHu4NoBJsAx76ruaBDbdxKO+dszxp+GlW0f0ff9kZL2T7DzDODlRA3pR/uO306oH2aw9oBTDsyp+/x8kk2Am4CzJX2Dea+dj079I2l8bgQ201DU674feIjtHSStT4izfTHJ3jLAHsRNysC1wP84p4/6QcD3u0qXLzwZ+B7zphL2MLH+ZXEKcC7wHfqykjKx/RNJS5Z6/iPKZkgmZ0j6FrHZCpEN8c1km426vJbQf7kIwCHgtUrF8bMdnzWAF5eo1SXEnDvX9uWVxn8PsCWRCfJYSU8lMn5qkfLgnZ0K3kd2KUGqY2v7xP7vJR1DrNm1SL3+s2v8sx1P24eWjJfbiPT//6yc8ZI9f1PXz+I7nSRplRJxhthYqEFqGn4HmxbABDjmdFR31ENTtGWbYzC/rc4fFKIGvQfH3YmoTlVsHwUcJWmXwYU+kelSZYalYtfi5vJvmfIPpvkb10LSC2wfP3B4LeJhbFI4ksjo6G1g3Ui03KrumBen/+vAecztk/kU4O2Snmv7mpr2PAKlbtsHl/870ZoY4P5Oao02BXeWjZbLJX2I6C1eWwhrHmwfWB76tyGun8/brr4j3kjlH0XzAQBFL9tq63m242P7P8u49yMyVA4EPk6UctTgLtt/lLSEpCVsnyXpg5XGznSsOqlx7sCxyt7YGWQdIqpahezrX/niaamOZ3bGC8nzl+T1MzPi30FEO3vTF5gAx3wEqbKHlv//HViNWDAgHOSfdWD/lUSK58eIyXJ+OVYVSW8c9nWPpGjywyQNU/AWsTOVgu13zWMsxO2GRSRrcxCRgje/Y+PMg2wfV9KLsH23ouY9g8OA1ww+REnajpgznafVZ1HSQ3fhvmnl7040e5qkHW13FUF+CZEC+zpCP+RhxGdOo6StnmL7JIUQ5bqSlrZ91/x+trHYcI6ktxFlWE8H9gFOTbRX1fFRKJlvDaxAaK0cQETNa/EXSSuUMf+nONF31xo8y7HqKhU827HqwLG9nXg27InY/hbI3FCtev2TL56W6niSn/GSOn/JXz/TIv4dRLSzrx1gAhzz4jTeOpgaq1DaXtL2x2va60XJJL3H9pP6XjpV0vdr2prC/s2EeEg2ndTpDjDdjTC1frfUomxPLBDbE6J6KQ6ypB2IvterD2xErEjdBXZx4A5J/0ZZvBSCXln1/KsPi2wUAZO0vroj4hTi93gJfeUXyewHvE3SP4jWaWmiesTAvRYnfy/z5GG2f5Jhq4/vE7Vp/0o8LP+ISI/LbH3XqMtbgT2Bq4BXE6UIX6g1eAeOz78T94FvAOcAF3qgM8oMeS4huLQ/cV2vBNTc0Mt2rLJrnNcg17EapHZEO/XZrYPrP7tdYKrj2UHGS/b8TV0/yY34Z0e0O9n0HXvHnIgWD1Pc+zzwQ2JCZLCy+pRAJa0JrJxki+JYTJdCv29Ne4NR5C4o6fOdIulJRE3Ks4CLiV39tUodTBa/Jh74n8O8aeu3k9h+ahBJ3yEcrMNtnza/9y8ibyTSy9eWdB4xR56fZGsJScvansdRLRkQaWudpP2IyNDtxA3sscBbbZ+ZZRN4qO1nJo5/H7oS1esh6WxijiwFXA78XtI5tu+TwVPTbEnF3RM4zPaHJF2WaK9RCUk7A+cX8b7/pm5d8Byy54FDVfgBRCr404H/lvQ729tUGv8OzVVdPkpFdbnG2IVsxyq7xjnVseoiol3ShXuBo7Nr3t87uA9k1/hnb9ylZrxkzd+u1k9yI/7ZEe3sTQtgMhxzDxN2sv0PKbXJ+BsIwbBei441iD9UFv0R43cRKuXpFKdmT6L+o781Q5YSc2dI+iVRW/4Z4EDbt0v6abJTju0rgCskHW37LklLAxsS7R3+nGl7gJcCDybSilKwfamkJxNpjQJuSEwL/jJwoqTX2f4ZgKQ1gE8CX0myCSE08glJzyA2Hl5BOOqZjvn5kjayfVWijftQIsnrMO9akJUptJLt2yT9B3CE7YMlXZlkq4cUbRv3INY9mIz75GzgxcDhku4kdCbOB86rrS0BuY6PpA2BJxJCj5sTXUOqPdh3kO6Z6lh1kAqe7VhlR7Q/AGwB/E85tJ+krW0fVNFGpuOfUuPfoeOZmvGSOH+7Wj8zI/4pEe0Or52w5zHvYy7pKmA7278bOL4qUcOwUaLtZYH1yrfXD0bqEu1W6wm6ALaOJ4QZXkRMnj2A62zv14X9TCR9gugrehXRgu4Uou/qWsl2P0tE466RtBJwAaFy/UDgANvHTDvAwttbwfZfp3htbdv/V9NeGXdoO68eTmrrJel1wJuZ29LvDkIdOC2VXaXHbbmezrZ9ctYcLeudCWdxHaKjwD+Ym1ZetVfqgO3/INLZH0pEsLck+rOm9KQvn3V74Cjg7bZ/qAr9hOdj80nEg/h5tj8oaS1g/9oZSY08ymbcE8q/rYg04R/a3rHS+IOOz+7Aj2o5PoruIN8nnMEf1t7IVPTpfhxwkef26b6q5rOSOujD3mdrXeAbth9ZabxLyS0lyN7YuRLYxPa95fslgctqrZsdXP+9Gv9qSuxl3BOI9aCLjbtexss2RJeCahkv2fM3e/0sNlL6pEtagthQn7P2AF/wDB3dLq8dmIxIwIeBb0h6E6Wmiehn+SHmCrVlsQ6xo7ccsLEkXLnR/BR0uZvySNsvUKhaHyXpaOJiH3ts76doNdcTn/gwsKKkXYFvTuXMVuCJtvcuX78CuNH2zore8aczV3G/FldIOsj2cb0DJRPiHUT9bEZv6BMI561Xl9efvZLW1sv2p4BPlRsjNRb7BeASSWcCawIHFdv3JtnaKWncBWE/4oHsQttPVbQvyix5eTex1vygOOVrUbFtzhTc7L7OGrZvkpSZbdGojO2flfXtfuVf7+ta7Mi8js9RRGS1imNi+1k1xpmGbNXl7D7sqang2aUEXUS0CeX6P5WvV6o4LiRf/yTV+Nt+PtzH8Xy1oqVWzY271IwX8rtOpK6fGRH/7Ih2V9dOj7F3zG1/WdLviYe4DYkL9BrgYNunZ9lVKI8+BVifqDPYgRAM68Ix75Lebv1fyoLzW2Lh7AxJ+xAt4U60XVUcreykfQ/4XkkpfybhpH8aeFBNW330l148nSIy52j1kGFve8JZ3Qt4DVGWcCjwNaIeOoNdCKf/MUQmwjHOF+6aQ0cOeY89gU2Amxz1yf9GbLhUx0UQTdLawC9Lyc5TiN9z9trzd9t/l4Silv/6Eq1KwdFK8Pi+728iWZWdKIV4ju1fAZQyjE8BaZlXjTqUFMatiHKSG4ALib/dq2zX7gRR3fHpy4YZSsVMkZR0zz7WIFE8rYNU8GzHKtuxPQS4TNJZxObFkyqO3SPN8XdyjX8HG3cfJDJePklCxgt56dpdrZ8ZAm2dpOF3cO0AE5DKPirKTXRjIkVo45I6/wXbKW22+naJIdJ0e3XQqcrIJX31ROLB/wii7uqdtj+XYW+Kc3gtUTLwCOf3ie/ZvJ/tvyWNfRbRx/FXwFnAesUpXwq42vZ60w6w6HYPJG7avwWekZWGM2BzeaKmaDfg34iU5M77f2ejbmuve+lsmxMPwd8iBPbWrb1zO2DzZGLDYX9gW+DPwNJZNiWtTDyYrcG8LeHS9C0kbUFsyj2bEBV9P/Bs27/Istmog6Trgb8S4mDnE6me1TtASNod+ACxds9xfGwfO8NxH1G+fG35v5epsQdwpyu1QsxK9xxip+dYHUB0zKgmMJecCp5dSnAl8BTbfyrfP5D4DNVKdCQ9mIjKA1xs+7cVx065/vvGH6zx/wGxsfObGY47zPG8ELgyYeMujcR07a7Wz4tsP16l3K88915a4/rPSsPv+tppjvkiIuli24+TdAmRCn074VRtMOJTayzmSHoUsZu6GvBx20eW488Atrf9psr2liJ2nfckSjx2JNrh7WP7hpq2hthekshCeCGR0fJW2xNRCtFDHddeF5uXlpTLNwN/s32YutWeeDIRKTnDQ8Q3K9k4n3g4voTQYADuK/6UYHcr4HPA34Fn2f59pr1GPYqT03sw25J4uL+CSHM8oqKdTMfnPNtbz+/Y4kqWY9U3fmqNczbJGzt/6TlTiv7QOwM/Bz5Vc51Ovv5TavyzHc8OM17S6GL9lPQh4C+E+PDriYj/tbbfXmn89Yj1p/cZbrH91BmO2cmmxRx7zTFfNCR9Gngb4XC8ifijXW47JYV1FJSH7z/bvlJRd/0k4CfAZ5wgdKfoST8ltj9a2+ZsoNwwziGi1b2b9k5EOvtJtt+WYLNXt/84QjH3WNupvej7bJ/L3IjHedlp7eX326u93qTcGN5le7dEmxcR6X1vJyK6P5V0te0NE2yt6FBHf+Cw13uRnwS7l9veJGPsIbZOZd6HqvWB3xBZAXSVqdOoQ9mM3Iy4Z70aWHOmEduuHJ+SDfM62z8o3z8B+HStuSBpa+C/gEcQmSi9rLsqoqdZjlXf+CniZl06VhmObbknPM/RN34T4r57CJHteJft/5jh+F06/iniaZmOZ4cZL6nzt9iovn72jV094t9FRLurTV9ojnkVSvrEirazW/l0hqTDiQV9OeJCXwE4g7gol7S9R4LNaVvAuYPe6mXRWMH2bdm2ukLSZrYvGXL8fsA7au1UDox9L3AlES0xAw88TlS5VoiEbUPUCW5JqJafazulR7ykH9reojxQP95R953qVEpaH9ibiMwfI2lNYDfbH0iwdZrtnST9lLmiSz2qPhAM2H0vcdP7Zsb4A7aePN3rk1h+MWmU9OYnENGSDQitmfN7/2aa+ZDt+PTZ2Qz4EnNrd/9CtGS8dOqfWqjxryfavQ5movyxxvjFRqYqdUoqeLZjle3Yqq9jhaRDgXttv7k801xe4ffT1fU/tMbfpfa8ko1MxzM14yVr/mavn5l0GdHOvHbm2JhUx1zSc4Hf2r6o8ribTvd6rZvnqJF0re31FUIHvwJWsX2PJBG7UBMjhqRQmt+bWOQuIR6IPmr7wyM9sUpIOtP29h3bfNl0r9s+Ktn+g4kb+xOJUpObbT8zyVantdezBYWuxvLExspdkKunUWyuCfymF+Erm1er2v5Zls1GHSSdRBH9AS6pXWKR7fgMsbci8YxW9QFTpcaz5pgD46c6Vlmp4H3jpzhWHUS057TMKlkLB7mUjalCm8murn8l1fh35Xh2kPGSMn+z188+OykR/+RsiE43LSbZMX8/oaS7lO0dKo571jQv24l1pV2iUsM6+PWw7yva/OR0r2dFWXvRTUl7EDthbyEWpsW+JmhBUIe1x4sDkv4P+APRm/5c4qEhq33ZoO1e7fXptR4oprCzDvFQtz7zCs5Vj17Pls1IAEk/Ap7QeyiRtAxRDrHF9D/ZGDWSNL90yAV5zzQ/m+34vNj2VzVFSZdnWMrVN493JRSuTyI2vXrj14rIp4qnFRuZNc4pjlUHEe1PAA8mSnCeAzzK9l3ld3Wq7c1nOH7q9Z9Nh45nSsZL9vzNXj/7xkjN2MmIaHd17fQY+3ZpU2H7bZIeXzti7hmKCNRG0neIaNLhrqhMCqxSHhDU9zXl+5Ur2ulnb+Bq4Djg18ybMpvJ0opWaTsTKWV3Sep8xyorywNYSdK/T/Wi7ZSe4iPkk0QK5e5EO7hzJH3f9v9lG+6lPEu6mVAEzeII4GDgY0RGwCvImy8fKf8vR0TArii2HkO0PKmSojoMdax2T2zkzrnpOvrFLpNor1GPsySdCJxi++bewfL32wZ4GRFlPXIRx/+epOMIx+dfiTabPSexxoPa8uX/rHZgHxn4vt9RM5HtM2Oc1Ie9PxXc9m9KRs3OwCMl1axx3hP4kqR5HKsK4/avz9tSWpjZvld12qTuT3Q/eTCwTd+GyGqEFslMSb3+lV/jv0sXjqejbHDjhIyX7PmbvX72uNWVW1lPE9F+U/l/pnRy7cwZa1Ij5hAPx7arPhxL2tb296ZydLp2ciQ9hFiIt7R9eMVxO6/3VvR/fgFxc7kb+F+id/mfa9sasLsvESW/AngW4VB91fYTM+0OOY+sLI8/Er3Eh9397cT2U6NE0gqEw3oA8NCZ7poupO1f2H5Y4viX2N5sIIpxbuY1K+lY4H22ryrfbwgcYPvlSfZGoXb/beAw218v3z8X2Nf207JsNuqgKLt6JVETvCbhUC1HRJfOJDavF7mXtsJ76jk+x3lur/vHEqVeY9FtQtJatm+a37FFGDfVscpOBR9ir6pj1UFEOztjJPX6V36N/9lE699pHU+XLjmLMH5qxkufnaz5m71+pkX8syPa2dfOfexNuGNe/eFY0rtsHyxpWM1CmpMjaQXbf53itbW7iAZ2iaTViYjnG4G32P7KfH6ktv2lbN/dpc0slFR6sLgi6SPEYrkCcAGRUnnuTG9cC3kO1TcFB8Y/j6jjPIGIXPwK+IDtdRNt3kfQbtixivZGoXa/NtGG6SHERtYvgJfa/kmWzUZ9SgbUg4hWgn+pNGa249NJKdew+0Fvo2+G42Y7Vtmp4NmlBNmO7dnkOp5dpTpn1fhnO56vtv25qYJatYJZWfN3YLyM9TOtDLiDtTn12hlkYlPZC9V3HWwfXP7vui3aFZIOsn1c70C5WN5BLPbrdHw+aZSdtd2BpwOnE7UomfZWItKCn1QOnQO8G8jrUyitQjzAbEBcp9cSk/uWDHMJYy4SkvYB/khkQmRtfFwIfMj275LGB2CqBzji971Cpm0ibfH+wL7Ae4h09mkF9ypwnaQvAF8lrtkXA9cl2vu77b9LQtKytq+XlLbxAFA2OLcs2RZycqu9Rg6ONN4qfbP7yE71TC3lKhtbG3Df0qYV6SsVWVRs/7zY2XrAiXpr2Uicabuo7FTw7FICPESgzvZlva9n6Ng+k3Aeel06Bp2Hj83Qeegq1Xl5Sdt43hr/5efzM/PFIej5aeDTGY6n7c+V/1O6B2XP334y1k+XMuCpIv4zHD712sy+dgYZ+4i57tt/ds5LwLa2Zzyhp7C7LLALsAZ9Gxwz3RWext7awKeKrdcQE/RQ4GtEFGloNH2ckPQuYCfiYf9Y4IwuotZlQl8N9JTCXwJsbHvKuuwZ2tuaECY7kth0ELApsXjsYfu8yvY2ckk/nuY91epj5mPntcB6wCOc1Bu6RFBeRIh+vEfSw4HVbF9c2c4oyj02Aa7o4m81xPZyxNrT28D6PvAZV+xRPGBvJGr3kp5FrK/9de0p63pjfOgg4pZayqUoy9iZSKP+et9LtwPH2q5Ri4nyxNNSU8Gz6TIdNini2UnUUMntArPIznjpav5mkxHx7zqinc0kOOYj6T8r6QwiojqoLDgo0FDb7oFEXdVvgWfYvibTXpcoel/fBPytHOpdnL12CimqnyNI0b0QeE3/Tnk5vgnwOVduhdHlA8HigKTPAPcSG3OPVgiInekJUNZWqIavCVxK1FOdT6R63zbSE0tGc9Xuz8qMYkv6LJGJ8FTgC8DzCdXnPbNsNsaP7KiJkkq5JC1Zxnt/jfGmsJGlSp2dCp7tWE2M89BJ1DCpXWAWkv7JNBkvrtAitov5m0VfxP9DwIF9L60IHGh7g0p20q/NbMbeMR8Vkq62vWGH9pYiLuY9iQt7RyLlah/bN3R4HlnK4f01akPppcol2L2AWBh6O/xbA4fa3irJ3rW211/Y12Zgr/MHAkkvneZl13rQnML2pbY3VV+bOElX2N44y2aXSLo/8Djm9uzcgtioO8/2Pol2B/uPAvVbtEl6p+33DDm+ErG59JSa9gZsXGn7MX3/rwCcZHv7LJuNRj8DpVyXAB+xfW3F8c9yB91lajtWHdSRpjtWfbbG3nmojToST8siO+Olz04n87c2kxLx74KxrzFXfouFqTh/QVKEK3IZUfu8WbnRfV7STsApkk6y/baOzuPxwEYKcbRqyuGFmzNvvNOwN/BlzW2P8mdy63Ul6V8HF2xJDwSWqG2s6/qYwrDotIBnA6szVxgog7vKzrIBJK1MRNAnAtt3AmdL+iHRrmxr4KVEjWEmX2RI/9EEnijpfbbntPiRtBpwBnByol2Ym61zp6LjxR+JzaxGI5UhpVwHJZVynS/pU4TjcEfvYIWI9lDHSqX+u4JjlV3j/GA66grjHA2EcSe9xj8TRx/uzwKf7ct4uUZSbfHilPmbje1TJJ3GmEb8u2TsI+ZdR1n7NgKWIgTXbiIk/7PTrTdz9EccPH4/4B39D7HjyqhTrssOP7Zvk7SL7ROT7LwK2Ito49VbTDcDPgh8yUVEZFIoKYh7EC3priVabl2ZaG8P4uFqU0I34PnEHDk+y2ZXSHoRESXfhFh3es75BbZ/m2z7otplFlPYWY5Qm7/R9hslrUOIQH44e25IeidwGPA04HBirf+C7Xdm2m00uirl0nB1ZHuGbQiVrErdZeZXVilBY/LpIuNlyOEZz9+uGNeIf5dMgmPeSQuHvrFGlW59ZtfplCU150WEWBfETv4xZWcww95iU4Ol/HZXOwFvJmpuAK4hHI9Ts2x2TSm/eDnwJsJ5PKSrsotSz/Q04qH2u7Yz1cMHbWeWe/wVuJ7Ymf++7Rtr25jG9geo3H90GltLE1HDu4CtgP1tZ0fLB89hWWC5calxbIw3o3q2GEcyM7+yHavGcLJr/LMZkvHSiXjxuCHpfYT+xFhF/LtkEhzzs+my8Xs4j3sDjwSuAr7YxeTrr5ftAkmPJvojf4tIoxfwWOJmta3t65Ptj7QGS9IvbD+sa7uTgkJ9fT/gu0R/7VnzUCnp/cBGQPVyj5KivzFz68vXJVIiLyCi5t+raW/Adic79X2psEsTm1fnEgrwPYPVaw01b/uZQf4B3NTl5k5j9tFVkEFTtAed6QZUc6waM6HLGv8MOsx4SZm/XTHuEf8umATHvNMoq6T/JaI45wI7AD+3vV+t8aexexOR+jwU2ydVtncCoXx63MDxXYAX2d6lpr3FjcyI+bg/wCwI5SZ1C/B75tWASCv5kHQ7AzfD8vVSwDK2q2pqSFq61AqODEmrEqn6bwDWtL3kKM+nBlOlwvaYaUrsFDaPmOblpYBHA+dPwtxsLJ50FWRQUnvQ5lg1ZkJX4mlZdJXxkjV/G4sPY++Y99NFlFXSVbY3Kl8vRbTS2XQ+P1bD7h+BUxi42RVs+5WV7d1ge92FfW2c0NTCgSJ6pC6bZHesH2AWhMUhLVPSA4B9gFcDJ9t+U+XxbyHm5DHENUFtJgAAD+NJREFUA3MXfeAfw9xo+ROAZYho+fmEKvuPEmwOVcntkRHBXtyQtARwlSu1dGk0BukqyKCk9qDNsWrUYhxr/DvMeOm0vW9txj3i3wVjr8rej7tRupwTIbN9d09xtAN+Xtv5ng93LOJr48ROI7LbmfrrCPnvrjURekj6F2B/Qqn8aGCLJF2ERxPR6ncSqv4nEBoM1WvL+ziS6F9+OvDOjh4Wx1Iltya275W03ajPozG5uLvuGX+TtI3nbQ/6t/n8zHxxd6rUWYyqK0yjj4Ea/9OJOv9xILtrQI+U+dshXyICU7uW718CHAG0iH9hoiLmXSDpHuY6pgLuB9zJ3HSnFZPsdl1j/ktgWCRMhBBTq7+uwDjuDC8IXV+vxeaDCKG53YjF/7CudmEVrbVeALwQWIXoyzn2nRIajcZkIWkTIg12JeJ+/ifg5bavqDT+WIqnda1X1JiXca/x7zDjJXX+ZjPuEf8uaI75mKAF6JleWX2+8zrP2ca4PsAsCF1rIhSbdxA17UcAtw+xmZpyLWkFYtf3jcCDba+aaa/RaDQWFfW1B600XnOsGovMJNX4d1RWW3X+doWkC4ADByL+h9rearRntvjQHPMxoe3mTg7j/gCzIHStiVBs/hfDNQN6RjNEw5YDnk1ssGwNnEH8Tc+0fU9te7MZJbahm8bm5sBvbP+qK5uNRgaSXjrd67a/PMPxm2PVWGRajf/0ZM/frhj3iH8XNMd8TBiB+vzEK4ePikl6gJkKSZd2IYo4SiQdDWxHtPI6Fjit1Ik2ElBiG7ppbB4FPAa40fZuXdhsNDKQdNiww8TG4uqeYdeK5lg1ZkJX4mnjSvb87Zpxjfh3QXPMx5CO0mQmXjl8KsrD+J3EZsfVCeNP/APMKGrMu0bSy4CTbN8nbX4E5/J+4FbgC0lCd8Nsdh7BHgVFB+K2xeHv3GjUQKFauwfwFuBa4H22r5zpmM2xaiwqLSt0wcmYv9lMSsS/C5pj3hjKuLc+mQmStgAeDjzO9lsSxp/4B5iuNRFGweJ0o5G0M7A20c902vOqaDMtgi1pFeC1wAZERsm1xEbZLTXtLOC53Gz74V3bbTRqo2jx+nJCJPMi4BDbN1Qa+2yaY9VYRFqN//zJnL/ZTFrEP5PmmFdC0neIVmqH2z5t1OdTk0lVDp+KXt2w7eOTxj+bCX+AmSWfsd1oEihiMEcTbWUuIX6nmxLXzB62z+v4fH7RulA0xh1JrwX2A74LfKB2ZlZzrBq1aDX+9yV7/nbJOEb8u6Q55pUo7ZIeDGxp+/BRn08tJlk5vB9JSwLbE5/1GcC5tp+fZGviH2AWp8/YRcp1VzcaSR8CbrL92YHjbwBWS8rweNJ0r9v+fmV7FwKvsX3ZwPFNgM/ZfnxNewtwPi1i3hh7irbJLUTniv4Hv+raJs2xajTq0uX8zWKcI/5d0hzzSkh6GPBC2x8e9bnUYDYoh8Mcp+NFwLOAiwll7bVs39mR/Yl/gBn1Z0xOue70RiPpWmBD2/cOHF8CuNL2hgk2Tx1y2MDGwENtL1nZ3rW211/Y12Zo8zCGK/oLeJntFWvbbDS6ZDZomzQak8q4z99Jivhn0xzzGSDpQUQd9u7A6sDJtqfs3TxOzBLl8F8CNwOfAb5m+3ZJP7W95ohPrVEZSUvbvqvymJ3faCRdY3uDhX2t8jlsA7wd+FciM2CY4z6T8a8DnjCoZyHpgcD5tteraa+M/bLpXp9kscvG7GA2aJs0GpPKuM/fSYj4d0WrgVxIJD0AeB4RZX0UcDIRYX3oSE+sPrPBOT0R2JkQuLtH0ilM0we7MV6U9PKnEnP12cCqlU0cRtxotgFODXNhmrwbzZ2S1rH94/6DktZh7iZaCpKeBryTmCPvt/3tJFMfA86UdABwaTm2GfDB8loG/zOJGUGNRh9nSZqv7geh7dBoNBYvxn3+zgafogotYr6QSPobkfL8DuAHti3pJttrjfjUqjLuu3MLSp/ztjuwI7AisCfwTdt/HeW5NRYNSY8nnPHnAQ8k1L2/XrujwChSyyTtQGwIvJfQfADYHDgI2N/2NxNsPouIkN8KvLcL8TVJOwFvJlTZAa4BPlw7Ot9n71Lbm5avD7P9+gw7jcaoWJx0PxqNxsIx7vN3tvgUNWiO+UJSRJZeCCxPKAf/L/DtCXTMz2bCVbUHKbXQzySc9O1tP2jEp9RYCCS9D9iVKE84hshm+VFWacKobjSSNgQOBHr15D2nddr2dDOwdy/wS+AKhmSU2H5Oht0ukXSZ7ceWr+c46Y3GJDJq3Y9Go7HojOP8nY0+xaLSHPNFRNJahAP3QmAd4GCixvzGkZ5YJcZ9d25BkLQysPKgynxxfG7rXzwaiz+Sfg/cAHwcOM323zOzWWbLjUbSk6d73fY5le19cj729q1pr9jsj5g3x7zRaDQajUrMBp+iFs0xr4CkjQgnfTfba4/6fGozjrtzC4KkY4HPDDoWkp5BKDG/aDRn1lgUBlrebUvUW20HPCyjfnhUN5oiVLYv0BNBuw74pO0v17Y1CiT9E7gaOA74NVGzP4cMITZJdwI/KbbWLl9DE6ZpNBqNRqMak+pT1KI55ouApJ2BRwJX2f7WqM+nsWjMR+H66ozWU41uKE7zToSTvg3w3cyNlq5uNJJeCrwBeCMhjCZgU+DDwCcynHNJVzGNKGJtp1XSvxHdLnYD7ibKhU6srREwYHOsW9E0Go1Go9EYf5pjvpBI+jQhSHQ+8DTgVNvvGe1ZNRYFSTfaftQUr91ge92uz6lRH0krAnvZ/sioz2WmSLoQeKHtnw0cXwM41vaWCTZH5rRKWp3YXHkj8BbbX0my04RpGo1Go9FojJTWLm3heRKwse17JN0fOBdojvl48mNJOw4qWRfl65tGdE6Nyti+TdJ+wNg75sCKg045gO2flQ2IDG4ekcjdpoRT/nTgdOaq0Gcw7q1oGo1Go9FojDnNMV94/mn7HgDbd6qveXFj7HgDcJqkXZm39dRWRBp0Y3KYlHk6Xa/yrD7mnTqtkt5FzL/rgGOBgzroMf5MQi/gGEnD9AI+1oRpGo3GuCDpOcD6tj+QNP7+wOdt31njfY1GI2ip7AtJn0gQzCsU1ESCxhBJyxI9r/tbTx1t+++jO6tGbSTdbPvhoz6PmTKw/szzErCW7eUTbHYqclfas93E3I2G3k2qkzW2CdM0Go3FiRIAku17R30uPST9DNjc9h9qvK/RaATNMV9ImkjQ5NDqSieLaUTKBDzK9rIdn1J1Rr3+dOG0jvozNhqNxqgpuiGnE9lIWxFtQPcGlgX+D3iF7b9K2hH4KPAHQhB0Lds7SXo54RC/rqypXwJWBn5ffvZmSUcCtxGZgqsBb7Z9wsB5LE90yHgosRn7HmBV4FCiPekfbD9V0meALYD7ASfYPljSvkPetz3wrsHPUfWX12iMMc0xX0iaMzc5zJY+1LOF2eDQzYb1ZzZ8xkaj0ZiO4pjfBDyByJI6CdjB9h2S3kI4th8Cfgw8yfZPJR0DPGCIY34q4SwfJemVwHNs71wc8+WJDhjrAV+3/ciB89gFeKbtvcr3K9m+dTASLumBtv9U2pZ+F9jX9pX975P0oGGfw/a7U36JjcYYssSoT2AMOUvS6yXNkxYraRlJ20o6inDoGos/zwTuIepKfy3pWkk/JW50uxN1pUeO8gQbC8XNtn8+1T+YkxI4zsyG9Wc2fMZGo9GYHz+3fSGwJbA+cJ6ky4n17xGEM32T7Z+W9x8zxThbAUeXr79CBB56fM32vbavJSLhg1wFbCfpg5KeaPvWKWzsKulS4DKic9H6Q94z1edoNBqFJv628DSRoAmh1JF/Gvh0qyudCGaDsvZsWH9mw2dsNBqN+XFH+V/At23v3v+ipMcu4rj92Ub/6B/yPm+0b5S0GbAjcIikMwcj3GWdPgDYwvafSyR+uSF2h36ORqMxl+aYLyTNmZtMbN8F/GbU59GYERPv0M2G9Wc2fMZGo9FYCC4EDpf0SNs/Ka16HwpcD6wlaY3SRnO3KX7+fOCFRLR8D+AH8zMo6Xrb60l6CPAn21+V9Ffg5eUttwMPIGrbVyQ2EW6VtCqwA3D2kPcN/Ry2b1yI30WjMdE0x3wGNGeu0Vh8mG0O3WxYf2bDZ2w0Go3psP37UjN+TOkkA/COEs3eBzhD0h+Ai6cYYl/gS5IOpIi/TWev1IL3oucbAR8u3TLuAl5Tjn8eOF3Sb4qo22VEV5ubgPP6hht8330+B9Ac80aj0MTfGo1Go9FoNBqNMUPSCkWdXcDhwI9tf2yGY+5EqLt/sspJNhqNBaY55o1Go9FoNBqNxpgh6Q2EfsoyhPDaXrbvHO1ZNRqNRaU55o1Go9FoNBqNRqPRaIyQ1i6t0RgzJO1fRFOqvG8BxnmIpBPK15tI2nGmYzYajUaj0Wg0Go25NMe80Rg/9gcWxOFe0PdNi+1f235++XYTom1Ko9FoNBqNRqPRqERzzBuNxRhJy0v6hqQrJF0t6WDgIUTP7rPKez4j6UeSrpH0rnJs3yHv217SBZIulXS8pBWG2HukpO8Ue5dKWlvSGsX2MsC7gd0kXS5pN0k/lrRy+dklJP2kKLo2Go1Go9FoNBqNBaTVmDcaizGSdgGeaXuv8v1KwBXA5rb/UI490PafJC0JfBfY1/aVkn7We19xlk8CdrB9h6S3AMvafveAvYuAD9g+WdJyxObdKsBptjcsrU42t/268v6DgVttf1zS9sCrbe+S/XtpNBqNRqPRaDQmiRYxbzQWb64CtpP0QUlPtH3rkPfsKulSQpF1A2D9Ie/Zshw/T9LlhIrrI/rfIOkBwOq2T4boC74A6q5fAl5avn4lcMQCfq5Go9FoNBqNRqNRWGrUJ9BoNKbG9o2SNiPqug+RdGb/65LWBA4AtrD9Z0lHAssNGUrAt23vPo05LcL5/ULS7yRtCzwe2GNhx2g0Go1Go9FoNGY7LWLeaCzGSHoIcKftrwKHApsCtwMPKG9ZEbgDuFXSqsAOfT/e/74Lga0lPbKMe39JjypfHyLpebZvA34paedyfNkhqu79Y/b4AvBV4Djb98z4QzcajUaj0Wg0GrOM5pg3Gos3GwEXl/TztwPvBT4PnC7pLNtXECns1xBp5ef1/Wz/+34PvBw4RtKVhKO+Xp+N35avXwLsW95zPrDawPmcBazfE38rx74OrEBLY280Go1Go9FoNBaJJv7WaMxyJH3L9jNm8PObAx+z/cSKp9VoNBqNRqPRaMwammPeaDQWGUlvBV4D7GH7B6M+n0aj0Wg0Go1GYxxpjnmj0Wg0Go1Go9FoNBojpNWYNxqNRqPRaDQajUajMUKaY95oNBqNRqPRaDQajcYIaY55o9FoNBqNRqPRaDQaI6Q55o1Go9FoNBqNRqPRaIyQ5pg3Go1Go9FoNBqNRqMxQppj3mg0Go1Go9FoNBqNxgj5f47DZ05/ZLufAAAAAElFTkSuQmCC">
            <a:extLst>
              <a:ext uri="{FF2B5EF4-FFF2-40B4-BE49-F238E27FC236}">
                <a16:creationId xmlns:a16="http://schemas.microsoft.com/office/drawing/2014/main" id="{AFE6C82F-A20E-45A8-AF85-51BAD2D208D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CDCEA538-E67E-43B3-B2DF-8C1CE6551220}"/>
              </a:ext>
            </a:extLst>
          </p:cNvPr>
          <p:cNvPicPr>
            <a:picLocks noChangeAspect="1"/>
          </p:cNvPicPr>
          <p:nvPr/>
        </p:nvPicPr>
        <p:blipFill>
          <a:blip r:embed="rId2"/>
          <a:stretch>
            <a:fillRect/>
          </a:stretch>
        </p:blipFill>
        <p:spPr>
          <a:xfrm>
            <a:off x="-4585" y="2044876"/>
            <a:ext cx="4513943" cy="3180267"/>
          </a:xfrm>
          <a:prstGeom prst="rect">
            <a:avLst/>
          </a:prstGeom>
        </p:spPr>
      </p:pic>
      <p:pic>
        <p:nvPicPr>
          <p:cNvPr id="11" name="Picture 10">
            <a:extLst>
              <a:ext uri="{FF2B5EF4-FFF2-40B4-BE49-F238E27FC236}">
                <a16:creationId xmlns:a16="http://schemas.microsoft.com/office/drawing/2014/main" id="{EB04A73B-930B-4045-B5E9-05286C47AD68}"/>
              </a:ext>
            </a:extLst>
          </p:cNvPr>
          <p:cNvPicPr>
            <a:picLocks noChangeAspect="1"/>
          </p:cNvPicPr>
          <p:nvPr/>
        </p:nvPicPr>
        <p:blipFill>
          <a:blip r:embed="rId3"/>
          <a:stretch>
            <a:fillRect/>
          </a:stretch>
        </p:blipFill>
        <p:spPr>
          <a:xfrm>
            <a:off x="6184356" y="51691"/>
            <a:ext cx="2579374" cy="1679879"/>
          </a:xfrm>
          <a:prstGeom prst="rect">
            <a:avLst/>
          </a:prstGeom>
        </p:spPr>
      </p:pic>
    </p:spTree>
    <p:extLst>
      <p:ext uri="{BB962C8B-B14F-4D97-AF65-F5344CB8AC3E}">
        <p14:creationId xmlns:p14="http://schemas.microsoft.com/office/powerpoint/2010/main" val="4211973248"/>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4E2446D5-440D-4C24-A051-1CE810CB715F}"/>
              </a:ext>
            </a:extLst>
          </p:cNvPr>
          <p:cNvSpPr txBox="1"/>
          <p:nvPr/>
        </p:nvSpPr>
        <p:spPr>
          <a:xfrm>
            <a:off x="546351" y="433545"/>
            <a:ext cx="11139854" cy="930447"/>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400" b="1" i="1" u="none" strike="noStrike" kern="1200" cap="none" spc="0" normalizeH="0" baseline="0" noProof="0" dirty="0">
                <a:ln>
                  <a:noFill/>
                </a:ln>
                <a:solidFill>
                  <a:srgbClr val="FFFFFF"/>
                </a:solidFill>
                <a:effectLst/>
                <a:uLnTx/>
                <a:uFillTx/>
                <a:latin typeface="Calibri Light" panose="020F0302020204030204"/>
                <a:ea typeface="+mn-ea"/>
                <a:cs typeface="+mn-cs"/>
              </a:rPr>
              <a:t>Homicide trends over time</a:t>
            </a:r>
          </a:p>
        </p:txBody>
      </p:sp>
      <p:cxnSp>
        <p:nvCxnSpPr>
          <p:cNvPr id="75" name="Straight Connector 7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052" name="Picture 4" descr="https://lh4.googleusercontent.com/A-mVaVc9f3Mq2aB1VAl0_mFaWt-d2Wt4x1NWyvy6xJv3J3r96GVEX2hF6FooxMtl14IC_fUvlGRX_F1ol8XXXp0ZienOvSpYAXLKX9vm678cJD6M4_D-MtrunCdiowUGD2PNYmoC">
            <a:extLst>
              <a:ext uri="{FF2B5EF4-FFF2-40B4-BE49-F238E27FC236}">
                <a16:creationId xmlns:a16="http://schemas.microsoft.com/office/drawing/2014/main" id="{75069CC8-6E7E-44B6-A24F-F0859F5B9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567" y="2543346"/>
            <a:ext cx="5455917" cy="3764581"/>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2050" name="Picture 2" descr="https://lh3.googleusercontent.com/zo4F6BDnqcjz5RQiNHAvWpw5qUfgYuhXtZ86rbuq6NC1y8K4qgkYD20rWz62wtChJEArK5htNjaCkmos04MPiq77PV0izi7c4BW736Sqg2wcigyVRX3RAcTAhxGA5LPaqcN2o5Cg">
            <a:extLst>
              <a:ext uri="{FF2B5EF4-FFF2-40B4-BE49-F238E27FC236}">
                <a16:creationId xmlns:a16="http://schemas.microsoft.com/office/drawing/2014/main" id="{4E4DB828-08C5-4A6C-82FD-5C9CBA5CB0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5073" y="2556986"/>
            <a:ext cx="5455917" cy="3737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541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2CDA7-3796-4C35-B61D-14A68481E78D}"/>
              </a:ext>
            </a:extLst>
          </p:cNvPr>
          <p:cNvSpPr>
            <a:spLocks noGrp="1"/>
          </p:cNvSpPr>
          <p:nvPr>
            <p:ph type="title"/>
          </p:nvPr>
        </p:nvSpPr>
        <p:spPr/>
        <p:txBody>
          <a:bodyPr/>
          <a:lstStyle/>
          <a:p>
            <a:pPr algn="ctr"/>
            <a:r>
              <a:rPr lang="en-US" b="1" i="1" dirty="0">
                <a:solidFill>
                  <a:schemeClr val="bg1"/>
                </a:solidFill>
              </a:rPr>
              <a:t>Daily homicides in the last 3 years</a:t>
            </a:r>
          </a:p>
        </p:txBody>
      </p:sp>
      <p:pic>
        <p:nvPicPr>
          <p:cNvPr id="4" name="Content Placeholder 3" descr="A screenshot of a cell phone&#10;&#10;Description generated with high confidence">
            <a:extLst>
              <a:ext uri="{FF2B5EF4-FFF2-40B4-BE49-F238E27FC236}">
                <a16:creationId xmlns:a16="http://schemas.microsoft.com/office/drawing/2014/main" id="{05DEEAFF-E1FC-47DC-94B6-6531C72295CE}"/>
              </a:ext>
            </a:extLst>
          </p:cNvPr>
          <p:cNvPicPr>
            <a:picLocks noGrp="1" noChangeAspect="1"/>
          </p:cNvPicPr>
          <p:nvPr>
            <p:ph idx="1"/>
          </p:nvPr>
        </p:nvPicPr>
        <p:blipFill>
          <a:blip r:embed="rId3"/>
          <a:stretch>
            <a:fillRect/>
          </a:stretch>
        </p:blipFill>
        <p:spPr>
          <a:xfrm>
            <a:off x="283912" y="1930400"/>
            <a:ext cx="11629149" cy="4082573"/>
          </a:xfrm>
          <a:prstGeom prst="rect">
            <a:avLst/>
          </a:prstGeom>
        </p:spPr>
      </p:pic>
      <p:sp>
        <p:nvSpPr>
          <p:cNvPr id="5" name="TextBox 4">
            <a:extLst>
              <a:ext uri="{FF2B5EF4-FFF2-40B4-BE49-F238E27FC236}">
                <a16:creationId xmlns:a16="http://schemas.microsoft.com/office/drawing/2014/main" id="{B23D2A47-6248-4727-AFF0-8DCE9A725F32}"/>
              </a:ext>
            </a:extLst>
          </p:cNvPr>
          <p:cNvSpPr txBox="1"/>
          <p:nvPr/>
        </p:nvSpPr>
        <p:spPr>
          <a:xfrm>
            <a:off x="7680960" y="2567042"/>
            <a:ext cx="227584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alibri Light" panose="020F0302020204030204"/>
                <a:ea typeface="+mn-ea"/>
                <a:cs typeface="+mn-cs"/>
              </a:rPr>
              <a:t>Las Vegas shooting</a:t>
            </a:r>
          </a:p>
        </p:txBody>
      </p:sp>
      <p:cxnSp>
        <p:nvCxnSpPr>
          <p:cNvPr id="6" name="Straight Arrow Connector 5">
            <a:extLst>
              <a:ext uri="{FF2B5EF4-FFF2-40B4-BE49-F238E27FC236}">
                <a16:creationId xmlns:a16="http://schemas.microsoft.com/office/drawing/2014/main" id="{5A20823A-217F-4DD3-AD59-25A73F08A85F}"/>
              </a:ext>
            </a:extLst>
          </p:cNvPr>
          <p:cNvCxnSpPr/>
          <p:nvPr/>
        </p:nvCxnSpPr>
        <p:spPr>
          <a:xfrm flipV="1">
            <a:off x="8818880" y="2270976"/>
            <a:ext cx="1503680" cy="355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0928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10" name="Picture 2" descr="https://lh6.googleusercontent.com/WANVutOB1USzIPeNSdVgH6yleMF7X6C8HpxTsqeiITkcQOa3Zdwwlcy1yz_a9ORbEd79ed3eBgbalBbESrlZGAVCoHNusY2cedf1Bjnevh2o2tTUBBmxdbqD-MjiEpDDt075s5av">
            <a:hlinkClick r:id="rId3"/>
            <a:extLst>
              <a:ext uri="{FF2B5EF4-FFF2-40B4-BE49-F238E27FC236}">
                <a16:creationId xmlns:a16="http://schemas.microsoft.com/office/drawing/2014/main" id="{DFC19A34-B2BF-474E-9761-605204A4D8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467" y="1282506"/>
            <a:ext cx="10905066" cy="4907278"/>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10" descr="data:image/png;base64,iVBORw0KGgoAAAANSUhEUgAAA+YAAAGQCAYAAAAjhHrSAAAABHNCSVQICAgIfAhkiAAAAAlwSFlzAAALEgAACxIB0t1+/AAAADl0RVh0U29mdHdhcmUAbWF0cGxvdGxpYiB2ZXJzaW9uIDIuMi4yLCBodHRwOi8vbWF0cGxvdGxpYi5vcmcvhp/UCwAAIABJREFUeJzs3Xu8XGV56PHfA1Hwxk0DIoEGMQoocjEClloVEFBU8IICKqmlTT2lFqs9ip56wAun2Kp4qaIo0EBVwAuCiGLkYrUtlyCRW6CJYCGCEg0iitqiz/njfTeZ7Mze2Tuz1qzsnd/389mfPfPOmvdZM7NmzXrWei+RmUiSJEmSpG5s1PUKSJIkSZK0ITMxlyRJkiSpQybmkiRJkiR1yMRckiRJkqQOmZhLkiRJktQhE3NJkiRJkjpkYi5JkiRJUodMzCVJkiRJ6pCJuSRJkiRJHZrR9QqM5wlPeELOnj2769WQJGlSrrvuup9m5syu12O68bhAkjTVTPSYYL1OzGfPns2iRYu6Xg1JkiYlIv6r63WYjjwukCRNNRM9JrApuyRJkiRJHTIxlyRJkiSpQybmkiRJkiR1yMRckiRJkqQOmZhLkiRJktQhE3NJkiRJkjpkYi5JkiRJUodMzCVJkiRJ6pCJuSRJkiRJHTIxlyRJkiSpQybmkiRJkiR1aEbXKzCI2Sd8bZ2e98NTDm14TSRJUlcmezzgcYAkaX3jFXNJkiRJkjpkYi5JkiRJUodMzCVJkiRJ6pCJuSRJkiRJHTIxlyRJkiSpQybmkiRJkiR1yMRckiRJkqQOmZhLkqQJi4gtIuKLEXFrRCyJiOdExFYRsTAiltb/W9ZlIyI+GhHLIuKGiNirp555dfmlETGvu1ckSVL3TMwlSdJkfAT4RmbuDOwOLAFOAC7LzDnAZfU+wIuAOfVvPnAaQERsBZwI7APsDZw4ksxLkrQhMjGXJEkTEhGbAX8MnAGQmf+dmT8HDgMW1MUWAIfX24cBZ2dxFbBFRGwLHAwszMyVmXkfsBA4ZIgvRZKk9YqJuSRJmqgnAyuAsyLi+oj4TEQ8BtgmM+8BqP+3rstvB9zV8/zltWysckmSNkgm5pIkaaJmAHsBp2XmnsCvWNVsvZ/oU5bjlK9ZQcT8iFgUEYtWrFgx2fWVJGlKMDGXJEkTtRxYnplX1/tfpCTqP6lN1Kn/7+1Zfvue588C7h6nfA2ZeXpmzs3MuTNnzmzshUiStD4xMZckSROSmT8G7oqIp9WiA4BbgIuAkZHV5wEX1tsXAcfU0dn3Be6vTd0vBQ6KiC3roG8H1TJJkjZIM7peAUmSNKW8CfhsRDwSuB14A+VE//kRcSxwJ3BEXfYS4MXAMuDBuiyZuTIi3gtcW5d7T2auHN5LkCRp/WJiLkmSJiwzFwNz+zx0QJ9lEzhujHrOBM5sdu1actLmk1z+/nbWQ5I0bdmUXZIkSZKkDpmYS5IkSZLUIRNzSZIkSZI6ZGIuSZIkSVKHTMwlSZIkSerQhBLziPhhRNwYEYsjYlEt2yoiFkbE0vp/y1oeEfHRiFgWETdExF499cyryy+NiHljxZMkSZIkaUMxmSvmL8jMPTJzZIqUE4DLMnMOcFm9D/AiYE79mw+cBiWRB04E9gH2Bk4cSeYlSZIkSdpQDdKU/TBgQb29ADi8p/zsLK4CtoiIbYGDgYWZuTIz7wMWAocMEF+SJEmSpClvool5At+MiOsiYn4t2yYz7wGo/7eu5dsBd/U8d3ktG6t8NRExPyIWRcSiFStWTPyVSJIkSZI0Bc2Y4HL7ZebdEbE1sDAibh1n2ehTluOUr16QeTpwOsDcuXPXeFySJEmSpOlkQlfMM/Pu+v9e4AJKH/Gf1Cbq1P/31sWXA9v3PH0WcPc45ZIkSZIkbbDWmphHxGMi4nEjt4GDgJuAi4CRkdXnARfW2xcBx9TR2fcF7q9N3S8FDoqILeugbwfVMkmSJEmSNlgTacq+DXBBRIws/7nM/EZEXAucHxHHAncCR9TlLwFeDCwDHgTeAJCZKyPivcC1dbn3ZObKxl6JJEmSJElT0FoT88y8Hdi9T/nPgAP6lCdw3Bh1nQmcOfnVlCRJkiRpepro4G+SJElqwW4LdpvU8jfOu7GlNZEkdWWQecwlSZIkSdKATMwlSZIkSeqQibkkSZIkSR0yMZckSZIkqUMm5pIkSZIkdcjEXJIkSZKkDpmYS5IkSZLUIRNzSZIkSZI6ZGIuSZIkSVKHTMwlSZIkSeqQibkkSZIkSR0yMZckSZIkqUMm5pIkSZIkdcjEXJIkSZKkDpmYS5IkSZLUIRNzSZIkSZI6ZGIuSZIkSVKHTMwlSZIkSeqQibkkSZqwiPhhRNwYEYsjYlEt2yoiFkbE0vp/y1oeEfHRiFgWETdExF499cyryy+NiHldvR5JktYHJuaSJGmyXpCZe2Tm3Hr/BOCyzJwDXFbvA7wImFP/5gOnQUnkgROBfYC9gRNHknlJkjZEJuaSJGlQhwEL6u0FwOE95WdncRWwRURsCxwMLMzMlZl5H7AQOGTYKy1J0vrCxFySJE1GAt+MiOsiYn4t2yYz7wGo/7eu5dsBd/U8d3ktG6t8DRExPyIWRcSiFStWNPgyJElaf8zoegUkSdKUsl9m3h0RWwMLI+LWcZaNPmU5TvmahZmnA6cDzJ07t+8ykiRNdV4xlyRJE5aZd9f/9wIXUPqI/6Q2Uaf+v7cuvhzYvufps4C7xymXJGmDZGIuSZImJCIeExGPG7kNHATcBFwEjIysPg+4sN6+CDimjs6+L3B/bep+KXBQRGxZB307qJZJkrRBsim7JEmaqG2ACyICyjHE5zLzGxFxLXB+RBwL3AkcUZe/BHgxsAx4EHgDQGaujIj3AtfW5d6TmSuH9zIkSVq/mJhLkqQJyczbgd37lP8MOKBPeQLHjVHXmcCZTa+jJElTkU3ZJUmSJEnqkIm5JEmSJEkdMjGXJEmSJKlDJuaSJEmSJHXIxFySJEmSpA6ZmEuSJEmS1CETc0mSJEmSOmRiLkmSJElSh0zMJUmSJEnq0IQT84jYOCKuj4iL6/0dI+LqiFgaEedFxCNr+Sb1/rL6+OyeOt5Ry2+LiIObfjGSJEmSJE01k7lifjywpOf++4FTM3MOcB9wbC0/FrgvM58CnFqXIyJ2BY4Eng4cAnwiIjYebPUlSZIkSZraJpSYR8Qs4FDgM/V+APsDX6yLLAAOr7cPq/epjx9Qlz8MODczf5uZdwDLgL2beBGSJEmSJE1VE71i/mHgbcDv6/3HAz/PzIfq/eXAdvX2dsBdAPXx++vyD5f3eY4kSZIkSRuktSbmEfES4N7MvK63uM+iuZbHxntOb7z5EbEoIhatWLFibasnSZIkSdKUNpEr5vsBL4uIHwLnUpqwfxjYIiJm1GVmAXfX28uB7QHq45sDK3vL+zznYZl5embOzcy5M2fOnPQLkiRJkiRpKllrYp6Z78jMWZk5mzJ42+WZ+VrgCuBVdbF5wIX19kX1PvXxyzMza/mRddT2HYE5wDWNvRJJkiRJkqagGWtfZExvB86NiPcB1wNn1PIzgHMiYhnlSvmRAJl5c0ScD9wCPAQcl5m/GyC+JEmSJElT3qQS88y8Eriy3r6dPqOqZ+ZvgCPGeP7JwMmTXUlJkiRJkqarycxjLkmSJEmSGmZiLkmSJElSh0zMJUmSJEnqkIm5JEmSJEkdMjGXJEmSJKlDJuaSJEmSJHXIxFySJEmSpA6ZmEuSJEmS1CETc0mSJEmSOmRiLkmSJElSh0zMJUmSJEnqkIm5JEmSJEkdMjGXJEmSJKlDJuaSJEmSJHXIxFySJE1KRGwcEddHxMX1/o4RcXVELI2I8yLikbV8k3p/WX18dk8d76jlt0XEwd28EkmS1g8m5pIkabKOB5b03H8/cGpmzgHuA46t5ccC92XmU4BT63JExK7AkcDTgUOAT0TExkNad0mS1jsm5pIkacIiYhZwKPCZej+A/YEv1kUWAIfX24fV+9THD6jLHwacm5m/zcw7gGXA3sN5BZIkrX9MzCVJ0mR8GHgb8Pt6//HAzzPzoXp/ObBdvb0dcBdAffz+uvzD5X2es5qImB8RiyJi0YoVK5p8HZIkrTdMzCVJ0oRExEuAezPzut7iPovmWh4b7zmrF2aenplzM3PuzJkzJ7W+kiRNFTO6XgFJkjRl7Ae8LCJeDGwKbEa5gr5FRMyoV8VnAXfX5ZcD2wPLI2IGsDmwsqd8RO9zJEna4HjFXJIkTUhmviMzZ2XmbMrgbZdn5muBK4BX1cXmARfW2xfV+9THL8/MrOVH1lHbdwTmANcM6WVIkrTe8Yq5JEka1NuBcyPifcD1wBm1/AzgnIhYRrlSfiRAZt4cEecDtwAPAcdl5u+Gv9qSJK0fTMwlSdKkZeaVwJX19u30GVU9M38DHDHG808GTm5vDSVJmjpsyi5JkiRJUodMzCVJkiRJ6pCJuSRJkiRJHTIxlyRJkiSpQybmkiRJkiR1yMRckiRJkqQOmZhLkiRJktQhE3NJkiRJkjo0o+sVkCRJUnuW7LzLpJbf5dYlLa2JJGksXjGXJEmSJKlDJuaSJEmSJHXIxFySJEmSpA6ZmEuSJEmS1CETc0mSJEmSOmRiLkmSJElSh9aamEfEphFxTUR8PyJujoh31/IdI+LqiFgaEedFxCNr+Sb1/rL6+Oyeut5Ry2+LiIPbelGSJEmSJE0VE7li/ltg/8zcHdgDOCQi9gXeD5yamXOA+4Bj6/LHAvdl5lOAU+tyRMSuwJHA04FDgE9ExMZNvhhJkiRJkqaaGWtbIDMT+GW9+4j6l8D+wNG1fAFwEnAacFi9DfBF4J8iImr5uZn5W+COiFgG7A38RxMvZChO2nyA597f3HpIkiRJkqaNCfUxj4iNI2IxcC+wEPgB8PPMfKgushzYrt7eDrgLoD5+P/D43vI+z5EkSZIkaYM0ocQ8M3+XmXsAsyhXuXfpt1j9H2M8Nlb5aiJifkQsiohFK1asmMjqSZIkSZI0ZU1qVPbM/DlwJbAvsEVEjDSFnwXcXW8vB7YHqI9vDqzsLe/znN4Yp2fm3MycO3PmzMmsniRJkiRJU85a+5hHxEzgfzLz5xHxKOBAyoBuVwCvAs4F5gEX1qdcVO//R3388szMiLgI+FxEfAh4EjAHuKbh1zPt7LZgt3V63o3zbmx4TSRJkiRJbVhrYg5sCyyoI6hvBJyfmRdHxC3AuRHxPuB64Iy6/BnAOXVwt5WUkdjJzJsj4nzgFuAh4LjM/F2zL0eSJEmSpKllIqOy3wDs2af8dkp/89HlvwGOGKOuk4GTJ7+akiRJkiRNT5PqYy5JkiRJkpplYi5JkiRJUodMzCVJkiRJ6tBEBn/TBmbJzv2mqV+7XW5d0vCaSJIkSdL05xVzSZIkSZI6ZGIuSZIkSVKHTMwlSZIkSeqQibkkSZIkSR0yMZckSRMSEZtGxDUR8f2IuDki3l3Ld4yIqyNiaUScFxGPrOWb1PvL6uOze+p6Ry2/LSIO7uYVSZK0fjAxlyRJE/VbYP/M3B3YAzgkIvYF3g+cmplzgPuAY+vyxwL3ZeZTgFPrckTErsCRwNOBQ4BPRMTGQ30lkiStR0zMJUnShGTxy3r3EfUvgf2BL9byBcDh9fZh9T718QMiImr5uZn528y8A1gG7D2ElyBJ0nrJxFySJE1YRGwcEYuBe4GFwA+An2fmQ3WR5cB29fZ2wF0A9fH7gcf3lvd5zuh48yNiUUQsWrFiRdMvR5Kk9YKJuSRJmrDM/F1m7gHMolzl3qXfYvV/jPHYWOX94p2emXMzc+7MmTPXZZUlSVrvmZhLkqRJy8yfA1cC+wJbRMSM+tAs4O56ezmwPUB9fHNgZW95n+dIkrTBMTGXJEkTEhEzI2KLevtRwIHAEuAK4FV1sXnAhfX2RfU+9fHLMzNr+ZF11PYdgTnANcN5FZIkrX9mrH0RSZIkALYFFtQR1DcCzs/MiyPiFuDciHgfcD1wRl3+DOCciFhGuVJ+JEBm3hwR5wO3AA8Bx2Xm74b8WiRJWm+YmEuSpAnJzBuAPfuU306fUdUz8zfAEWPUdTJwctPrKEnSVGRirs59/I2Xr/Nzj/vk/g2uiSRJmqzJ/o772y1Ja7KPuSRJkiRJHfKKuSRJktZbH3zNSya87FvPu7jFNZGk9njFXJIkSZKkDpmYS5IkSZLUIRNzSZIkSZI6ZGIuSZIkSVKHTMwlSZIkSeqQibkkSZIkSR0yMZckSZIkqUMm5pIkSZIkdcjEXJIkSZKkDs3oegWkLnzwNS9Z5+e+9byLG1wTSZIkSRs6r5hLkiRJktQhr5hLkiRpg7T8hO9MavlZpzy3pTWRtKHzirkkSZIkSR0yMZckSZIkqUMm5pIkSZIkdcjEXJIkSZKkDpmYS5IkSZLUIRNzSZIkSZI6tNbEPCK2j4grImJJRNwcEcfX8q0iYmFELK3/t6zlEREfjYhlEXFDROzVU9e8uvzSiJjX3suSJEmSJGlqmMgV84eAt2bmLsC+wHERsStwAnBZZs4BLqv3AV4EzKl/84HToCTywInAPsDewIkjybwkSZIkSRuqtSbmmXlPZn6v3n4AWAJsBxwGLKiLLQAOr7cPA87O4ipgi4jYFjgYWJiZKzPzPmAhcEijr0aSJEmSpClmxmQWjojZwJ7A1cA2mXkPlOQ9Iraui20H3NXztOW1bKzy0THmU660s8MOO0xm9SRJkqT1xkknndTq8pKmjwkP/hYRjwW+BLw5M38x3qJ9ynKc8tULMk/PzLmZOXfmzJkTXT1JkiRJkqakCSXmEfEISlL+2cz8ci3+SW2iTv1/by1fDmzf8/RZwN3jlEuSJEmStMGayKjsAZwBLMnMD/U8dBEwMrL6PODCnvJj6ujs+wL31ybvlwIHRcSWddC3g2qZJEmSJEkbrIn0Md8PeD1wY0QsrmXvBE4Bzo+IY4E7gSPqY5cALwaWAQ8CbwDIzJUR8V7g2rrcezJzZSOvQpIkSZKkKWqtiXlmfpf+/cMBDuizfALHjVHXmcCZk1lBSZIkSZKmswkP/iZJkiRJkpo3qenSJEmSJK0fLrt8p0ktf8D+P2hpTSQNyivmkiRpQiJi+4i4IiKWRMTNEXF8Ld8qIhZGxNL6f8taHhHx0YhYFhE3RMRePXXNq8svjYh5Y8WUJGlDYGIuSZIm6iHgrZm5C7AvcFxE7AqcAFyWmXOAy+p9gBcBc+rffOA0KIk8cCKwD7A3cOJIMi9J0obIxFySJE1IZt6Tmd+rtx8AlgDbAYcBC+piC4DD6+3DgLOzuArYIiK2BQ4GFmbmysy8D1gIHDLElyJJ0nrFxFySJE1aRMwG9gSuBrbJzHugJO/A1nWx7YC7ep62vJaNVS5J0gbJxFySJE1KRDwW+BLw5sz8xXiL9inLccr7xZofEYsiYtGKFSsmv7KSJE0BJuaSJGnCIuIRlKT8s5n55Vr8k9pEnfr/3lq+HNi+5+mzgLvHKV9DZp6emXMzc+7MmTObeyGSJK1HTMwlSdKEREQAZwBLMvNDPQ9dBIyMrD4PuLCn/Jg6Ovu+wP21qfulwEERsWUd9O2gWiZJ0gbJecylIVl+wnfW6XmzTnluw2siSetsP+D1wI0RsbiWvRM4BTg/Io4F7gSOqI9dArwYWAY8CLwBIDNXRsR7gWvrcu/JzJXDeQmSJK1/TMwlSdKEZOZ36d8/HOCAPssncNwYdZ0JnNnc2kmSNHWZmEuSJElawxOvWLz2hXr8+AV7tLQm0vRnH3NJkiRJkjpkYi5JkiRJUodMzCVJkiRJ6pB9zKVp7KSTThrq8yRJkiZq9glfm9TyPzzl0JbWROqeV8wlSZIkSeqQV8wlNeayy3da5+cesP8PGlwTSZIkaerwirkkSZIkSR0yMZckSZIkqUMm5pIkSZIkdcg+5pKmtCdesXidn/vjF+zR4JpIkiRJ68Yr5pIkSZIkdcgr5pI0SZOdd3WE869KkiSpH6+YS5IkSZLUIa+YS9IU4FV6SZKk6cvEXJK0ppM2H+C59ze3HpIkSRsAm7JLkiRJktQhE3NJkiRJkjpkYi5JkiRJUodMzCVJkiRJ6pCDv0mSJEmadiY7o4kzmahLJuaSpPXCbgt2W+fn3jjvxgbXRJIkabhMzCVJG6wlO++yTs/b5dYlDa+JJEnakJmYS5IkSdJknbT5JJe/v5310LTg4G+SJEmSJHXIxFySJEmSpA6ZmEuSJEmS1KG1JuYRcWZE3BsRN/WUbRURCyNiaf2/ZS2PiPhoRCyLiBsiYq+e58yryy+NiHntvBxJkiRJkqaWiVwx/2fgkFFlJwCXZeYc4LJ6H+BFwJz6Nx84DUoiD5wI7APsDZw4ksxLkiRJkrQhW2tinpn/CqwcVXwYsKDeXgAc3lN+dhZXAVtExLbAwcDCzFyZmfcBC1kz2ZckSZIkaYOzrtOlbZOZ9wBk5j0RsXUt3w64q2e55bVsrPI1RMR8ytV2dthhh3VcPUmSJEmaunZbsNuklr9x3o0trYmGoenB36JPWY5TvmZh5umZOTcz586cObPRlZMkSZIkaX2zron5T2oTder/e2v5cmD7nuVmAXePUy5JkqYQB4WVJKl565qYXwSM/IjOAy7sKT+m/hDvC9xfm7xfChwUEVvWH+uDapkkSZpa/hkHhZUkqVETmS7t88B/AE+LiOURcSxwCvDCiFgKvLDeB7gEuB1YBnwa+EuAzFwJvBe4tv69p5ZJkqQpxEFhJUlq3loHf8vMo8Z46IA+yyZw3Bj1nAmcOam1kyRJU0Frg8JKkrQhaHrwN0mSpBEDDwobEfMjYlFELFqxYkWjKydJ0vrCxFySJA2qtUFhna1FkrQhMDGXJEmDclBYSZIGsNY+5pIkSSPqoLDPB54QEcspo6ufApxfB4i9EziiLn4J8GLKoLAPAm+AMihsRIwMCgsOCitJQ7dk510mtfwuty5paU0EJuaSJGkSHBRWkqTm2ZRdkiRJkqQOmZhLkiRJktQhE3NJkiRJkjpkYi5JkiRJUodMzCVJkiRJ6pCJuSRJkiRJHTIxlyRJkiSpQybmkiRJkiR1yMRckiRJkqQOmZhLkiRJktQhE3NJkiRJkjo0o+sVkCRJkiRNLx9/4+WTWv64T+7f0ppMDV4xlyRJkiSpQybmkiRJkiR1yMRckiRJkqQOmZhLkiRJktQhE3NJkiRJkjpkYi5JkiRJUodMzCVJkiRJ6pCJuSRJkiRJHZrR9QpIkiRJkjQZH3zNSya1/FvPu7ilNWmGV8wlSZIkSeqQibkkSZIkSR2yKbskSZIkST2Wn/CdSS0/65TnDhTPK+aSJEmSJHXIxFySJEmSpA6ZmEuSJEmS1CETc0mSJEmSOmRiLkmSJElSh0zMJUmSJEnqkIm5JEmSJEkdMjGXJEmSJKlDQ0/MI+KQiLgtIpZFxAnDji9JktYPHhNIklQMNTGPiI2BjwMvAnYFjoqIXYe5DpIkqXseE0iStMqwr5jvDSzLzNsz87+Bc4HDhrwOkiSpex4TSJJUDTsx3w64q+f+8lomSZI2LB4TSJJURWYOL1jEEcDBmfln9f7rgb0z8009y8wH5te7TwNuW8dwTwB+OsDqru/xjDl94hlz+sQz5vSJN2jMP8jMmU2uzHQzkWOCWj7IcUHb2431d1f/VF5367d+69+w6p/QMcGMdV+fdbIc2L7n/izg7t4FMvN04PRBA0XEosycO2g962s8Y06feMacPvGMOX3idRVzA7PWYwIY7Lig7c/Q+rurfyqvu/Vbv/Vbfz/Dbsp+LTAnInaMiEcCRwIXDXkdJElS9zwmkCSpGuoV88x8KCL+CrgU2Bg4MzNvHuY6SJKk7nlMIEnSKsNuyk5mXgJcMoRQAzeHX8/jGXP6xDPm9IlnzOkTr6uYG5QhHBO0/Rlaf3f1T+V1t37rt37rX8NQB3+TJEmSJEmrG3Yfc0mSJEmS1MPEXJIkSZKkDpmYa0Ii4jERsXHX6zEdDfu93VA+yw3ldUpak99/SVo37j+7My36mEfEpsBLgOcCTwJ+DdwEfK2tEV4jYiNg9554N2fmT9qINSru1sB+rP46F2Xm7xuOsxFl6prXAs8GfgtsAqygDNRzemYubTLmqNhDeW8jYhblda6x7QBfb/p9rTGH+t529VkO+73t8HUOfV8w7JgR8RzgdZTPcltW/yz/JTPvbzheF9/Lob5GNWsY3/+2t5FhbPdt7juGtP6tHQMNYx8QEXNZ8/35VmauHLTuWn+rvw0tv/+tHssPof5Wt/82t89psv+c0vuGh2NN9cQ8Ik4CXgpcCVwH3AtsCjwVeEG9/dbMvKGheDsBbwcOBJZSNtqReA8CnwIWtJB0vAA4AdgKuJ7VX+dOwBeBD2bmLxqK923gW8CFwE0jrycitqK8r0cDF2TmvzQRr9Y91Pc2Is4CtgMuBhax5rbzLOCEzPzXJuL1xB3qe9vRZzn097aD93Xo+4KOYn4duJvyvvb7LF8KfCgzG5l/uqNtZ6ivUc1r+/vf9jbS9nbf9r5jCOvf6jHQED7fPwH+GriDNY9V96Mc5L8rM+9cx/rb/nzbfv9PosVj+Vr/y4ArWqq/7e2/7e1zyu4/p/q+YY140yAxPzQzvzbO41sDO2TmoobifR44DfhOjnrzaqyjgfsyc0ET8Xrq/kfgY/122hExg3IWcOPM/FJD8R6Rmf8z6DKTjDnU9zYinpGZN43z+CMp286yJuL11DvU97ajz3Lo720H7+vQ9wUdxXxCZv500GUmEa+LbWeor1HNa/v73/Y20vZ2v5Z9xzbAUQyw7xjC+rd6DDSEz/c44MzM/PUYj+8BPD4zL1vH+lv9bRjC+9/qsfwQ6m97+297+5yy+8+pvm9Yo66pnpiPFhGPAzIzf9n1ukwXEfFHwJzMPCsiZgKPzcw7Woy3SWb+dm1lLcXeEti+qRYWa4m1E7A8M38bEc8HngmcnZk/nw7x+sQfynvb9eucriLiMcCvM/P3EfFUYGdK87zGTuiMivcS4JKmWx9NIO4fUPZ334qIRwEzMvOBYa6DmlG32ZcDR2XmoQPWtX1m3jXGY8/NzO8MUv9aYp+Xma9psf4mT1huCjwFSOAHmfmbJuoDtkXhAAAgAElEQVTVuouIfTLz6hbr3yaH0JVzEBHxKuCrwziObENEfIJyxb2RVrF96v8LynHSGieOIuL4zPxIS3H3A47OzOPaqL9JEbEj8HTKvm1JZt7eSpzpkphHxG7A2ZSmDEFpxjNvvDNYDcR8BrArpUkDAJl5dlvxasxNgFcCs4EZPXHf01K8E4G5wNMy86kR8STgC5m5XxvxaszvZeZeaytrMN6VlCZOM4DFlG3n25n5ljbi9cRdTHlvZwOXAhdR3ucXT4d4NeaVDPm97eB9PQL4RmY+EBF/B+wFvC8zv9dGvJ64f8ia+4HW9j8RcR2lf9WWwFWUJl0PZuZrW4r3L8BzgC8BZ2XmkjbijIr558B8YKvM3Cki5gCfzMwD2o6tZtQrUy+mXCE8hLL9fDkzvzpgvbcDn6Q0WXyolm0DfJCyf3n2QCs+fuw7M3OHhusMVjVRfWlmbjNgfTOA/wf8KfBflMGFZwFnAf+nicQ/Ip5G+X7uXIuWAJ/OzNsaqPsBygH3Gg9RLvZsNmD9/3echzMz3ztI/WuJ3cb2sznlWPRoYJfM3G7A+r5K//cfgMx82YD1X0DpMvAN4PPANzPzd4PUOar+Kxh7/XPQ35CIeBvw58CJmfm5Qeoao/5fU7pZHJ2Zi0c91ujxd20dcjTw6hrzy5n5sQHqG/d4MjM/tK511/o3Az5DOa5cTNkn7E7pEnFs0ydLZqx9kSnjU8BbMvMKgHql7HTgD9sIVhPW51MS80uAFwHfpZwcaNOFwP2UDWIYZ/5eDuwJfA8gM++urRIaFxFPpPTReVRE7EnZ+AE2Ax7dRsxq88z8RUT8GSUBODEiWr9iDvw+Mx+KiJcDH87Mj0XE9dMoHnTz3g77db4rM79QW5YcDHyA0qRwn7YCRsQ5lL5Ti4GRg4uk3f1PZOaDEXEspdnYP7T5vmbm6+oP4lHAWRGRlIP8z7d4Bfs4YG/g6roOS2sTR63nIuKFlG3lYEo/0nOAvTPzDQ2FeBZwCnB9RBwP7Aa8BfgH4JiGYrQuIvahHBS/nHIh4zjgfzdQ9T8CjwN2HPl+1u/vB+rf8YNUHmXwpS9TjvVOpxwf7AlcERGvyMyrBqk/M1s5runxqz5ljwb+DHg80FpizqpjqcEqKS2IXkbZfvaifN6HA02M9/GBkTDApynvS2My8+V1e3w5pa//GRFxIeX3pIn1/9s+ZfsCb6P0SR5I/b39LPCh+ht8GvD7nse/PGCIWynr+pWI+KfM/EDPYwNvP7WV3ZGUffTPgPMoxxQvGLRuyrazGPg6JS9qZHvv8VHgFuDIXNX3PoB3Af9E0/v/zJwWf8D3J1LWYLwbKWeEv1/vb0NpJtP267xpyO/rNfX/9+r/xwA3tBRrHuWA6oH6f+TvIuAVLX+W2wLfBJ5dy1p5jaPiXk3ZSd1EOZhp9fMddryu3tsO3tfr6/+/p5xtfrisxZhLqC2ehvVHGVTlOZSr5U8f+XyHEPcJwJuBH1J+eJcCb2pr2xn1mc4Yxr7Av0Y+u98D3x75ztey21uIc3yNtRyY1WC9e43x9yzgngbqP7l+dy5jVTJ4R4Prv7TfPgnYGFjaQP1fB57fp/x5lC41g9a/1Xh/DW9DjwP+jnK18P3A1k3W3yfenQ3U8VngLuAM4IX1c21s+xkVq9Xfzxrj8cBfAN8H7mq47udRBlL7DvCihus+pn4OCygnqs+ijF0waL0jx/hPAL5S9xPb9j42YP0j++en9JQ1sn8G9qCcNF1ct88Dmzw+Gm//1cS+bfTfdLpifntEvItylhzKsPat9YNmVV/Lh+pZuHuBJ7cYb8S/R8RumXnjEGIBnB8RnwK2qM08/5RyNrNxWQYlWRARr8yGBrGboPdQmjz/W2ZeGxFPphxktO0NwBuBkzPzjtp/pbGR0deDeLDqvf3uEN/bYb/OH9XvyIHA+2t3k41ajAflpMMTgXtajtPrzcA7KCOz3lw/yyvaChYRL6N8ljux6urnvRHxaMqJiXVu+jaOb0fEOymtdl4I/CUwUBNoDc2zKFdkvlWbnZ9LSR4aERFbUJKofShN5F8MfL32v7y8gRAfHOexWxuofz5wG+VK28WZ+ZvaCqUpmfVIdVTh7xqKs1NmXtmn/m9HxOkN1P9TysmWh+r93qtuSQPHd1FGuH4LZUqqBcBemXnfoPXWusdqCh6UJHRQzwDuo+x7b23wc+2n1T62Uca7eQXwGsqJl6YGTT6YchX1N5Tjj8Z+HyPi6ZTv7t2U38JWfvuzDGB2eES8Ebg6Iv6moapfSdk/XxER36Dsnxu5sp2l6f1i4ITaxe8o4GMR8fZsZqT0pq/Ajx+sz350SqpftHcDf0R5E/8VOKmpnV6feJ8A3knZ0N4K/BJYnM01mxsr7i2UgVXuYFWTjczMZ7YY84XAQTXWpZm5sKU4r8vMf4mIt9Jnx5wD9hOR2lATxUMoV4+XRsS2wG6Z+c0WY15BOUt8DT1dWnLAfnjrk4g4G/hM9mlmGBEH5DqOXryWmBsBx9Kzv6vrMD1+KDcQUQYUOopyMLiYcjJpoOStJvufoHSPGeljvkct+6/MPGqwtW5XRGxM2a6PAvannFQ7kDIg50PjPXeC9X+F0lf07FHlrwNePei+KSKuy8xnjfHYwH1gI+IjlO6J/0bpg/zdJr/3UUaOfgWlGf7Hs+EBiiPieeM9npnfbiDGzpRm7K+hXIzamfJb9+MG6t6q5+4VlM/i4YQoB5znvXbBPJyy/e9FaYl5LnBFE59zRFwLzKR06fiP0Y/ngGPORMQS4M2Zeekg9YxT//WZueeosp0pLSWekZmbNBTnMaz6HPannKC6oInjpSiDU78aOAL4H0o3w4G6uNR6FwA/AN7bu63Ui8FPzczXDxpjtXgebwwuImYDm+VwRvL+g37lmflfLcTamJKIH9h03WPE+4vM/FTtv7+GzHx3S3GfSjkTuU1mPiMingm8LDPf11K88zPz1RFxI/1PQLRykiXKQFZ/z5oDFjbe0iMi3palT9TH6P8a/7rpmD2x9wNOAv6A0hR55ORVqy1aal/k3vd1neajnWCsvgdhTRx89Yn14cx881hXZNo6GRAR78/Mt6+tTBpLPdFyIKVv4J8OWNcOY32nI+LPM3OglmQR8YrxHs/B+5D2xtqUMoXQUZSLGZdl5tED1rkdpQ/4rylj4CTwbOBRwMsz80cD1n8vJZFa4yFK4j/Q4HU1RlASwqMoY018EzgtG5iFJiJ+TzmJ+hCr70ebGlxuzO2zDRExl/I+HUGZBWWg8Zwi4g7K+9Lv6uTAv98R8VPKidZzKYO1NjqbSJSBbscb/G3/AetvdWaiiNg7M6/pU/4I4JWZ2e+7N2jMrSjbz2sGeX8i4g2Uk0WbUuYsPz8zB+7X31P/ZpQm8ntRTvQmZXyL64E/y4Zn/Jk2ifkYB433U0YO/lQ2NGVHROycmbdGRN+zs4OeFZvgOuxOGR0ZypyV328x1kXA6zPz/rZidC0ivk0Z/OZTI2cMI+KmzHxGS/G2zcx7hnmSpcb9LnAicCrwUkoz4cjMvidCBoz10sz8akTM6/d4NjjPdp/YtwJ/Qzk4fHjU1cz8WUvxXkZphvokylWEHShN/Z7eRryeuNtQDnyhjAXR2A/RqDjPyszrhnkyoMbtNzvDDW2cuBrrJNmINlskqRm1GenjMvOLo8pfC9w7aEuvJq7KrqX+s8Z5OAc9sTBO3M0oiXMj++SI2J8ypVAANzfVsmWs35IRTf6m1G4LR1IGZHvnoCddap2NTUk3Rv0Pb58R8aXMfGVbsUbF3Qg4PjNPHUa8dRURj87MB7tej3XVc+Li4aKe+5mZO7UQcyfKyZcjBz0eHtUiYg2DtIioJ71uBEZOTK32W97UxYP6fuzKqn3bD5qod4040ygx/wilGcnna9FrgB9TztZu1lRTg4g4PTPn16akow18VmwC8Y+nTJkwcvb85cDpOcBUA2uJdz5lZMmF9Iwq2vIVz1mU/qP7Ub5g36Xs+Je3FO/azHx2b1OeiFicmXu0Ea8rI00BI+LGzNytln0nM5+7tudOJRFxdWa2NiJ6n3jfpzTJ+lZm7hkRL6DMmzy/xZivpjSZu5LyI/Fc4H+PTkqmooj4X5S+3TsBy3oeehxlHIjXtRCz70myEW2dLFNzIuIqyrRfK0aVP5HSVPI5A9a/RlPPqSTKaOynU75XN1Km+bmlwfpbO/AehtrE9jDKseNMyjHWeTnG3PXrUH/bJ3Z6j1+Guq1GQ9OxRZnq8LWsmiv6FuBzTVwpjvanM2u1xUtEjB4nYCNKs+2/pQzO1siJmChd8V5D6bLwTEoryy/ngONa1eR5zDEcBmkR0XY3jrZP+o42nQZ/2zMz/7jn/lcj4l8z848j4uamgowcbGczQ/yvi2OBfTLzV1CadlL6s7SSmANfq3/DdBbwOUoTFygD+Z1FGQm0DT+tZ8ISICJexRAG1YrV5019JPAI4FeDNmkbx2/q2e2lEfFXwI+AVqeCqt0E/pY159tu8wTWFVH6832Z1ftft9Wa5X8y82cRsVFEbJSZV9TvZZv+D2WU+3vh4b5V36I042rUOFeT2xrf4nOUEZj/Hjihp/yBtg7uTbynhUePTsoBMvPHNeka1MwYZ77cXP/HQPk4ZV/8r5Qpr06lTC3XlFYHT6ut98bUwFWxeykDk36eckIwgWdHxLNr/YN2JWh7AKkc4/YwNDGd1q6Uft//RmntNtKt4P9ExGGZOehxfKvTmVFaIY4lWXUxbZ2MtPirx3Cvp7TyXAwc2sQJtiiDOx8FzALOp8zccGE214X0Y7Q0hkNbrfZ6vJv+n+9lwAWUC5eNmU6J+czePjYRsQNl2H+A/24jYJTR/2azesLR9jzmQU/z3Hq7tR1+Zi6oZzGfWotua7M5VjUzM3ub9f1zRLy5xXjHUa4k7BwRP6IMrNf4VbnRctS8qRFxOKVfW1veTJk39a8pTfT2p0xR16YvAJ8EPsPq222bRq6Wz+0pS8rrbcPPI+KxlAPez9a+kAMPprQWG41quv4z2hsJ/iUt1TuWzMwfRsRxox+IiK3aSM5HnSRb7SEa6P+podg0ImbkqIHMah/JRzVQ/8bAY2k/wWrLRj1Xdr4QEe9ouP7WDryr51Cmifo8ZUrMpj+HL1D2ATvXv14DJ1a0f2Jn94j4BeV9eVS9DcPZhzXxOX8M+F+jrz5GxIGUuaIHuhiWmdf11Pk8yujpmwBvzMyvD1J3rb/tgZ8fQZkV6W8orUgPa7gp9ccpF/mOzsxFNWZj39/MPD7i4TEcXk8ZNb2RMRzabg1B+yd9VzOdEvO3At+NiB9QdkQ7An9Z37TG+7NGxDmUJmGLWZVwJNB2Yn4WZQqDC+r9w4Ez2woWEc+nvH8/pLyv20fEvOwzUnKDfhplJNeRbglHURKPVmTm7cCBdVvZKDMfaCvWWtbjKxFxwtqXXOf6r603f0npXz4MD2XmaUOKBXTSmuUwyvQof0Nphrc5ZZq4Nn0jIi5l9a47Ax9c9NN7NXlI/do/RzkZMDKAVOPTFo02+iSZpqQvA5+OiL/qaVH2GOCjDJ5UQZlLvO3vdZu2GNXcdrX7g14RbvPAu3oipdXcUZRmtl8DPt/AlVQAMvNPmqhnHK2e2MnMxqYG7GctJy+bOPG1Xb8mwZn5rSiDyA4sWpzObAjuoJzw/zClL/XuUcabAhpp0fEkSivVD9Xf+fMprTgbU0/UXRER17NqDIelDD4Fc9utIdo+6buaadPHHMqohZQznUEZfKmRAd/GiLUE2LXhM8ITjb0XPdPCZeb1Lca6jnIG7bZ6/6mUH8O+05Y0FHMHyhnS51B+CP6d0se80eam4529hvabJo46SNqIcoX3eYP2hewTZ6z5TYF2RtXu6W/415Qd4wWs3qy81f6GEXEopZ9a7yjpU/mgeg11++ndD1ywlqcMGm8692vfLDN/MVY/2fW9f6wgImYA76M0wRz5rdiBMpruuwZt6dVVH/Moo1/fk4OPaj60weWihcHTRtW/CSVB/0fgPdnSGDtNaruP+VQXEf9JmXrtt6PKN6VMRTpnwPpbnc6sbRHxz4x/VbjJ7+8syvf3KEorywsy850D1tnqGA49cXpbQ/y/JlpDRMQpwDZAv5O+P82GZ4qZbon5M1hzKqhWrmBHxBeAv87M1vsij4p7To4ayK5fWYPx1hgFuV9Zg/E2pryvrY/wGWNMyzaiwb41Y8XvPVB6iNIq4dNNX4Vse2CMMWK2OvXJWmJ/kvJj8gJKE/pXUa7uHttSvH5XEkZmhHhrbZHRdMyhTyUWZZC7F47u156Zu4//zEnHGWuglaOBFf2uqjQQ8+LMfEndbkdrdXtVsyLiUcBT6t1lmfnrhuptpRvFBOIuoAzC9J+Z+Zphx5+oYRx414T8UErCMJvSJ/nMQU9aDENXJ3amioj4O8pVzr/KzB/WstmU5GfRoCfWY/XpzNZoiZUtD9w8VUXE0yijsg90PBwRv2LNMRweNugV/zZbQ7R90neNeNMlMa9J1vMpifklwIsofZxe1XCckauPjwP2AK5h9SuBrczp2xN/tbOuNZG9MTN3bSnemZTXe04tei0wo83+NBFxZWY+v636Nb2NnDjq+f9YyqiiB7UU793A3ZQm2EE50/xE4DZKn7nntxBzaFOJ9dT/8Gj+9f5GwPd7yxqK0+ro2tJUFBGP66qb1UQM4cB7AfAMSpedczPzpkHqG7auTuxMJVEGpX0b5cQ6lJmAPjAVWkSMpakWL1Ndm1f8h9Uaoq2TvmvEmUaJ+Y3A7sD1mbl77SPxmcwcb6TEdYkz9KuPNe47gHdS+jOMzMUYlIHtTs/MpgdyGYm7CWVwtIebzAKfGN3cqOGYJ1P66Z7H6lO0tdLUqDbPPw3YJjOfERHPBF6Wme9rI15P3KFMCxcdztFcm6H9JWX7SeA7wCdb7mZydWbuUxO8V1DGJ7hp0KZwa4s3quyqzNw3Ir7f5BXlWDWV2JOB3oFfWptKrCf2P1Ku3PX2a7+h8WZc45xgGMLJhwuBcymj0U7ZOW81dUXEZTlqsKJ+ZeubtpvaRpluaeR4YI35nLOlwc1MrIYvIh4HsD6fiJqoqdLiZSqbbq0hplNifk1m7l37RL8AeIByMP70FmM+kTKKdgLXZuaP24rVE/Pv20rC1xcx5DniI+LblKknPpWr5gG9KTOf0Ua8nrgLKVdZR1ojvA54bWY2Oi1cdDhHc0ScT/ku/kstOgrYMjOPGPtZA8d8F+WExwGUkUaTcpLuXS3F+w/K1EMjTa9fBbylJuaLM3OPBmNtDmzJEKcSGxW/9X7tta/hrtl/oJVb2jrBUmM8j3LC4VBKa6jzgIvbPJEkwcMnMR8NXEFp/TdycLkZ8PXM3KWjVdugTfXEKiK+BfwP8PHMvLjr9dlQre8tXrT+mE6J+ScoV5SPpIzQ/ktgcVtNriPiz4D/C1xO+QF9HmUQktZGSK9x96O8rl9FGbl8L+AjbSVXEfESygAuf0AZxb/1qTci4smj++X2K2sw3rWZ+ezePmBNJ1RjxF0jxjDiDlO/K8ZNX0VeS/xNgE0z8/4WYzwZ+AirBiu8ijJC+4+AZ2Xmd1uI2W+Qsgea7uvUJ+4TKdPR/Z6WTkbGkAdaGWMdNqZMr/fnwCFt7u/UrojYFljZViuvphKfiDieMqXlkyj7jpHE/BeUsUf+adB1HSOuV4QnYKomVhHxJGBbYN/M/HgL9Zv49xh2i5e2v79t7z+1prbmvR26zPzLzPx5Zn6SMqXGvDb7QVOusO6ZmX+SmfOAZwGtHzBSmlw/GGWahLdRBiJoc4q2D1Pmun58Zm6WmY8bwkFqv1Gev9BivJ9GxE7UpjAR8SpgGIP6/TQiXhcRG9e/19HitHARsW9EXBsRv4yI/46I38WquU7bcn1E7NuzDvtQ5rltTUQ8OiLeFRGfrj8mW9cTTK3IzNsz86WZ+YTMnFlvL8vMX7eRlFffA1YA/0np17kCuCMivhcRrcyYUE9GXgO8nNIq4KqIaGwk2B5/B/wE+K+IuK62gvoh5TX+XQvxVlP7kb0SeCNlarjGp9vUUJ0D3BoRH2ip/mMo2+W4LZPWJjM/kpk7An+bmU/OzB3r3+5tJeXVm4CLI+K8FmNMGRFxWb+ytpLyiPhWRHy9rd+ozLw7M69rIymvGtn+uxIR29YT+IPWs2k9Yf6EiNgyIraqf7MpJ9va0vb3t+3955TV1LYz2rSZxzwiXg5cnpn3Z+YPI2KLiDg8M7/SUsjllCa6Ix4AGh32fwwPZWZGxGGUK+VnRMS8FuPdRekS0HrTiojYmTLF1eax+lRim9Ez0n4LjgNOB3aOiB9R5otsra9ujz+lTAt3KqumhWvzZNI/UVqUfIEyNdsxrBrIoi37AMdExJ31/g7Akqj93lvqL3wWZQ7skUHCllNecytn86ObMQq+QRkI7dK6DgcBh1DmHv0E5X1v2sjJyJ/VmI+nbLONthKqTdhPiDKoXusDrfSqBzf7UN7fjwNXZubv246r9mTmgRERlIFh26j/bsrgj9c1VOWPR67ORhmpei/gfdnSGCv1wsLD/Xo3VD1dCZ4QEVuyeleCNhOrY6hXtJuorLaqPIk1Wzm2MrNEC9v/aobQouMcYKeI+FJm9psPe6L+glUtXq5j9RYvbZ0Uaf372/b+c4q32Glq21nNdGrK3q9ZcGvTU0TE2cBuwIWUpOowytWk/4T25sCO0h/6G5QE7o8pV5EWZ8MjI/fEezalKfu3WX30+cZfXz3ZcDjwMso0KCMeoIzC+u9NxxwV/zHARl02V4uIN2fmh1uqe1Fmzo2eAbQi4t8z8w/biFfrH3r/9p7X2ds1obXm89HBGAUjr7FfWVvdIeqVpBdl5n/X+48ELsnMA5uO1ZWIOARYmJm/63pdtG6i5SlF2058YtVsEn9EGUviA5S5wBs52Tbdmto2pauuBE2LiFspXamuAx7ej42cUG2g/qEm/jGEPv4jiWdm3txAXW/KFkeRb/v72/b+s0+81j7fYTTDb3LbGTFtrpjTv1l+m6/vB6w+KvKF9X/bZ51fAxwNHJuZP46IHShTBLTlZEp//U2BR7YYh8y8ELgwIp6TmWtMedCWiHjLqPtQ5qG+LjMXD2s9qrdQug+04cGaTC2OiH+gNNd/TEuxgJJ416sP29PzfWzr6k/137U58kjXhJ3oOanUgkdn5jV1uxnx0FgLN2RlRLydMoI4lP3CfVH6Rrd1hfdHwNVRRi5/+GTkyPenrZORw5SZ34iIP6zND3u31za7C6lZqw34GmUO2ia7d5xBn8SnQSN1HgqclpkXRsRJg1ba4RXhNwHPjIhWEqtoqI9zZn4E+MgQEqu2E9v7M/PrDdXVT9vb/2qaviI8RpJ5doOJZystXob4/W17/7malq/4N3pFewjbDjC9EvNFEfEhVo3C/CZaaloDkJnvbqvutcT9MfChnvt30m4f862ypfmfx/GzenVuWE2D59a/r9b7hwLXAm+MiC9k5j+0FLefWPsi6+z1lBNYf0X5Yd2e0pe2NRHxXuBPKCexeqezaHP6ihMprUq2j4jPUqaj+5MW43UxRsHRlNf5Fco2891atjHw6pZidnUycmgi4hxgJ2Axqw46k3b3sWpA9EwpGqvGznh4StEGQ7Wd+PwoIj4FHAi8v/ZhbGI8oGnZ1JaGm4LTfleCVhLbiNir3rwiytSWX2b1Vo5NrX+r2/8QWnS0nXi+KzO/UFu8HExp8XIag3cva/X7O6z95zBb7LTQDH8oJy2mU1P2xwDvovyYBfBNys70V+M+cfJxvsr4c0K/rMl4feI/0BP/kcAjgF9m5uYtxTuF0nf/m23UP0bMoTYNjohLgVdm5i/r/cdSBqB7OeWqeSt9a8ZYlzszc4cW658JkJkr2ooxKt5twG4jzZ+HJUr/530p+4KrMvOnLcZ6MuWH6w+B+yhjFLy2jWb6G5L/3955hslWVWn4/cgKwowjQTEQRJAgSFAQTIgoiIqDgoiZQREVUEHFMIwRA0bENCqgDjBEERTEAIhEJWd0UDFjBAQD4Zsfa9e9dYvqvqH3OnWrer/Pc5/bfap6r1PdZ+9z1l5rfUsdd6AoNq8j0tIm48Y4C1FSS9E+x2dXYgMsxfGRdH9CL+Iq2z8u6Zgb1boHj3uqbTYdlBJcVGusgXGHtZntYc+w3Wz29a/kdoH9jidwZ+8wxfGstWb0SugkHULM4aNVsay2g/mbtX6mt4PMSsPv6trpMTER8+KAv3W+b5w5I1UmtD3PrrOknYle6lm8FnizpH8Q6WLp7dLoPjX44cQE63EX8AjbfyufuyoDmyvzvERM/Nr2RERXX1dsLCHpbuAw2++ubW+Aq4F/AW5JttP/4NCjF7V+uKSH106fl7Sq7d852vhtpw41ChSCcwcAazBvynVaJkLZ1HkzsWs8R4wx0eZngI01twPFF4nI9ZOT7EFcr6vRTVeGRg6nSVo+YUPnIwPf92s8VMsCsn2npFuAbYiOC3eX/2sx1qm2HaSCZ5USpEa0bT+12BnabnYmYxeyr//UiLDtQ4BDshzPPrIyXnpkZ3RkrZ9dZOykRLQ7vHaACYiYS/q47f2nimRnRrAVdawPt31Dlo0FPI8LbddK4xo5kk4nnMjjbW9aUoP3tL1Dkr13EtHxXmruswnxuY8Qu2F7ZNjtCklvAHYEXmX7p+XYWoTjc4btjyXa3pz4vV7NvA8h1edldsRgiL3fAlcBxwAn2M5uPddv+wrgs9xX4CetfEfSmcD/EhsCexNtFH/vpL7iki4t8/8/gV85OlBcantwA6amzbOATQghz9TrtZGDpCuBjQlBoa8QGzr/brvKhs5Ujs/gsRmMfzDh9Kxr+1GKPtTH29660vgpEWF1JJ6mfHGz04jz3454qP8bcLFnKB7a1f1p2Bop6RLbVVJuO7j+u6jxT8vE6iDjJTujI3v9rP737TAbopMsvvTtld0AACAASURBVElwzDezfYmkoReN7XOS7D6bmBDL2F5T0ibAuztIZe9vI7YEcQN/su2tpviRRbWznu3rh0QhgVzxrlGkBhcHcmtKva7tH2XZ6hpJlwFPH0znLhHQM2ulWE1h+xrgc4QDO0eULHFeLgFsZTu1V3qxtSTx8PZCYuPjAsJJ/7qTW3vVfNBaWJuaV9X/nFo37CH2Ou1AUWx2eh9p1Cd7Q6cDx+dy4LHApZ5byjVnzlUYf9xTbVNSwfvGz3asUhxbzW03+yGiFLDHisCBtjcY+oMLbyf7+n8BETBIiQhnO57FxjbAOraPKM9ZK/SCIhXGzp6/2etn2t83O6LdxbUDE5DK3osQjeDB6b+IFPKzi/3LFUq+2Ty77+u7gZ8R6si1eSPwKu6bvgTJ4l0eQWowcBnRi3MpAEXq883T/8jYsPSgUw5RZy5p6WTbf7D9yWQbc7B9r6RDmdvDPNPWPcC3gG8p1O53IJz0TyhqKjMzLU6VtA9wMvNGdv+UaPOu8v9vJD2LmC8PTbTXdQcKbJ8jaVVgi3LoYtvpZRiNqtxeIigvAZ5YNtBmvM71OT4rDWyQr0hfaUcF/mnbknpikrU7Z4xlqq06EjdzfinBCcTvpJ/jmXnK7brATkTpWP9z4u3AXjMcu8vrP0s8rcfdZX49l4h2flHSyyqNPU/GC3AEsfZ8lQj81CB7/qasn31k/n2z0vB7pF47PcbeMe+hjnsrEn+gWzVvHXQ6tl/RkZ1XlS93sP33/tcUtWQpSFqX2BBYrxy6TtLnbd+YaPP1RA3274jUOBGbD1UiFIsB0wmvZYuyXVJ2dr9OjkLsMM6UtAtwkjtKCbL9T0nXAtcRD1jZgoG9m0F/ZMRA1noH8F5JKwFvAg4jHsjekGXM3XegQNKuhPN/NrEOHCbpQNsnZNptVKW3ofPKyhs6qY5PH8eVB+9/kbQX8ErgvyuOvysRET7U9l9KRPjA+fzMwpD14N1JjX+WY5Xt2Dq/3WxX139KjX8f2Y7n8ygZLwC2f626HQmy52/W+tkj8++brUuTfe0AE5DK3kPJdUdD7H0R+C4hOLcLsC8Rmdw7w16f3YcSD8VbEzejHwD72f5lkr1haUspdZ6StiJ2wT9HRLBFLHB7EekiF9a2Wez+BHh81rUyaiTdAwzrTiBgOdtpUXMNr6uzc0XKbif6s99D1AemCRaWm9ZuwO7F5rHAsbavq21rtiFpS2KtezTRgWJJEjtQFJtXEGUft5TvVwa+4xnWlza6RdIjiFTS75TU5CVrZV4lOj79Np4ObE+sXd+y/e0EG6swr4hjlQyxDlJts2ucU0oJSpRtZ+A5xEZ1j9uJe8b5Mxm/z84RDNdbemWl8VOvfyXV+PeNvxrheP7Q9rnlHv4U21U2fSVdbPtxfSnhywMX1CpF6bOTMn/L2JnrZ9rft4M0/NRrp8fERMzJ7y06yOuBtxNRwGOIlNb3dGD3COBo4AXl+xeXY0+vaaRcgKsTPQ0fC/MorN6/pq0+/hPY3fbZfce+Jul7REQ7RfwN+AVwa9LYC0XJDnjV/N+54NhesuZ4C2n7qSOw2UlfbUnnE3PkeEJYL12XQNK2tr83EHGZg+2TEm2vTGySrcG8SvBVHviG8CmiNOB4IoL1UmCdJFs9lhhIXf8jddMEG8mUKPOrgAcSPelXJ4QSa7XrelWxMQ8VHZ9XAufarhkF6x//OUT0+SFEt4yHA9czoGg8A7JTbbNSwXuklBJ0ENHucVrf18sREdxfVxw/9fonOSJcosAnMvde8geiJKwWqRkv2fO3g/Uz8++bGtHu4NoBJsAx76ruaBDbdxKO+dszxp+GlW0f0ff9kZL2T7DzDODlRA3pR/uO306oH2aw9oBTDsyp+/x8kk2Am4CzJX2Dea+dj079I2l8bgQ201DU674feIjtHSStT4izfTHJ3jLAHsRNysC1wP84p4/6QcD3u0qXLzwZ+B7zphL2MLH+ZXEKcC7wHfqykjKx/RNJS5Z6/iPKZkgmZ0j6FrHZCpEN8c1km426vJbQf7kIwCHgtUrF8bMdnzWAF5eo1SXEnDvX9uWVxn8PsCWRCfJYSU8lMn5qkfLgnZ0K3kd2KUGqY2v7xP7vJR1DrNm1SL3+s2v8sx1P24eWjJfbiPT//6yc8ZI9f1PXz+I7nSRplRJxhthYqEFqGn4HmxbABDjmdFR31ENTtGWbYzC/rc4fFKIGvQfH3YmoTlVsHwUcJWmXwYU+kelSZYalYtfi5vJvmfIPpvkb10LSC2wfP3B4LeJhbFI4ksjo6G1g3Ui03KrumBen/+vAecztk/kU4O2Snmv7mpr2PAKlbtsHl/870ZoY4P5Oao02BXeWjZbLJX2I6C1eWwhrHmwfWB76tyGun8/brr4j3kjlH0XzAQBFL9tq63m242P7P8u49yMyVA4EPk6UctTgLtt/lLSEpCVsnyXpg5XGznSsOqlx7sCxyt7YGWQdIqpahezrX/niaamOZ3bGC8nzl+T1MzPi30FEO3vTF5gAx3wEqbKHlv//HViNWDAgHOSfdWD/lUSK58eIyXJ+OVYVSW8c9nWPpGjywyQNU/AWsTOVgu13zWMsxO2GRSRrcxCRgje/Y+PMg2wfV9KLsH23ouY9g8OA1ww+REnajpgznafVZ1HSQ3fhvmnl7040e5qkHW13FUF+CZEC+zpCP+RhxGdOo6StnmL7JIUQ5bqSlrZ91/x+trHYcI6ktxFlWE8H9gFOTbRX1fFRKJlvDaxAaK0cQETNa/EXSSuUMf+nONF31xo8y7HqKhU827HqwLG9nXg27InY/hbI3FCtev2TL56W6niSn/GSOn/JXz/TIv4dRLSzrx1gAhzz4jTeOpgaq1DaXtL2x2va60XJJL3H9pP6XjpV0vdr2prC/s2EeEg2ndTpDjDdjTC1frfUomxPLBDbE6J6KQ6ypB2IvterD2xErEjdBXZx4A5J/0ZZvBSCXln1/KsPi2wUAZO0vroj4hTi93gJfeUXyewHvE3SP4jWaWmiesTAvRYnfy/z5GG2f5Jhq4/vE7Vp/0o8LP+ISI/LbH3XqMtbgT2Bq4BXE6UIX6g1eAeOz78T94FvAOcAF3qgM8oMeS4huLQ/cV2vBNTc0Mt2rLJrnNcg17EapHZEO/XZrYPrP7tdYKrj2UHGS/b8TV0/yY34Z0e0O9n0HXvHnIgWD1Pc+zzwQ2JCZLCy+pRAJa0JrJxki+JYTJdCv29Ne4NR5C4o6fOdIulJRE3Ks4CLiV39tUodTBa/Jh74n8O8aeu3k9h+ahBJ3yEcrMNtnza/9y8ibyTSy9eWdB4xR56fZGsJScvansdRLRkQaWudpP2IyNDtxA3sscBbbZ+ZZRN4qO1nJo5/H7oS1esh6WxijiwFXA78XtI5tu+TwVPTbEnF3RM4zPaHJF2WaK9RCUk7A+cX8b7/pm5d8Byy54FDVfgBRCr404H/lvQ729tUGv8OzVVdPkpFdbnG2IVsxyq7xjnVseoiol3ShXuBo7Nr3t87uA9k1/hnb9ylZrxkzd+u1k9yI/7ZEe3sTQtgMhxzDxN2sv0PKbXJ+BsIwbBei441iD9UFv0R43cRKuXpFKdmT6L+o781Q5YSc2dI+iVRW/4Z4EDbt0v6abJTju0rgCskHW37LklLAxsS7R3+nGl7gJcCDybSilKwfamkJxNpjQJuSEwL/jJwoqTX2f4ZgKQ1gE8CX0myCSE08glJzyA2Hl5BOOqZjvn5kjayfVWijftQIsnrMO9akJUptJLt2yT9B3CE7YMlXZlkq4cUbRv3INY9mIz75GzgxcDhku4kdCbOB86rrS0BuY6PpA2BJxJCj5sTXUOqPdh3kO6Z6lh1kAqe7VhlR7Q/AGwB/E85tJ+krW0fVNFGpuOfUuPfoeOZmvGSOH+7Wj8zI/4pEe0Or52w5zHvYy7pKmA7278bOL4qUcOwUaLtZYH1yrfXD0bqEu1W6wm6ALaOJ4QZXkRMnj2A62zv14X9TCR9gugrehXRgu4Uou/qWsl2P0tE466RtBJwAaFy/UDgANvHTDvAwttbwfZfp3htbdv/V9NeGXdoO68eTmrrJel1wJuZ29LvDkIdOC2VXaXHbbmezrZ9ctYcLeudCWdxHaKjwD+Ym1ZetVfqgO3/INLZH0pEsLck+rOm9KQvn3V74Cjg7bZ/qAr9hOdj80nEg/h5tj8oaS1g/9oZSY08ymbcE8q/rYg04R/a3rHS+IOOz+7Aj2o5PoruIN8nnMEf1t7IVPTpfhxwkef26b6q5rOSOujD3mdrXeAbth9ZabxLyS0lyN7YuRLYxPa95fslgctqrZsdXP+9Gv9qSuxl3BOI9aCLjbtexss2RJeCahkv2fM3e/0sNlL6pEtagthQn7P2AF/wDB3dLq8dmIxIwIeBb0h6E6Wmiehn+SHmCrVlsQ6xo7ccsLEkXLnR/BR0uZvySNsvUKhaHyXpaOJiH3ts76doNdcTn/gwsKKkXYFvTuXMVuCJtvcuX78CuNH2zore8aczV3G/FldIOsj2cb0DJRPiHUT9bEZv6BMI561Xl9efvZLW1sv2p4BPlRsjNRb7BeASSWcCawIHFdv3JtnaKWncBWE/4oHsQttPVbQvyix5eTex1vygOOVrUbFtzhTc7L7OGrZvkpSZbdGojO2flfXtfuVf7+ta7Mi8js9RRGS1imNi+1k1xpmGbNXl7D7sqang2aUEXUS0CeX6P5WvV6o4LiRf/yTV+Nt+PtzH8Xy1oqVWzY271IwX8rtOpK6fGRH/7Ih2V9dOj7F3zG1/WdLviYe4DYkL9BrgYNunZ9lVKI8+BVifqDPYgRAM68Ix75Lebv1fyoLzW2Lh7AxJ+xAt4U60XVUcreykfQ/4XkkpfybhpH8aeFBNW330l148nSIy52j1kGFve8JZ3Qt4DVGWcCjwNaIeOoNdCKf/MUQmwjHOF+6aQ0cOeY89gU2Amxz1yf9GbLhUx0UQTdLawC9Lyc5TiN9z9trzd9t/l4Silv/6Eq1KwdFK8Pi+728iWZWdKIV4ju1fAZQyjE8BaZlXjTqUFMatiHKSG4ALib/dq2zX7gRR3fHpy4YZSsVMkZR0zz7WIFE8rYNU8GzHKtuxPQS4TNJZxObFkyqO3SPN8XdyjX8HG3cfJDJePklCxgt56dpdrZ8ZAm2dpOF3cO0AE5DKPirKTXRjIkVo45I6/wXbKW22+naJIdJ0e3XQqcrIJX31ROLB/wii7uqdtj+XYW+Kc3gtUTLwCOf3ie/ZvJ/tvyWNfRbRx/FXwFnAesUpXwq42vZ60w6w6HYPJG7avwWekZWGM2BzeaKmaDfg34iU5M77f2ejbmuve+lsmxMPwd8iBPbWrb1zO2DzZGLDYX9gW+DPwNJZNiWtTDyYrcG8LeHS9C0kbUFsyj2bEBV9P/Bs27/Istmog6Trgb8S4mDnE6me1TtASNod+ACxds9xfGwfO8NxH1G+fG35v5epsQdwpyu1QsxK9xxip+dYHUB0zKgmMJecCp5dSnAl8BTbfyrfP5D4DNVKdCQ9mIjKA1xs+7cVx065/vvGH6zx/wGxsfObGY47zPG8ELgyYeMujcR07a7Wz4tsP16l3K88915a4/rPSsPv+tppjvkiIuli24+TdAmRCn074VRtMOJTayzmSHoUsZu6GvBx20eW488Atrf9psr2liJ2nfckSjx2JNrh7WP7hpq2hthekshCeCGR0fJW2xNRCtFDHddeF5uXlpTLNwN/s32YutWeeDIRKTnDQ8Q3K9k4n3g4voTQYADuK/6UYHcr4HPA34Fn2f59pr1GPYqT03sw25J4uL+CSHM8oqKdTMfnPNtbz+/Y4kqWY9U3fmqNczbJGzt/6TlTiv7QOwM/Bz5Vc51Ovv5TavyzHc8OM17S6GL9lPQh4C+E+PDriYj/tbbfXmn89Yj1p/cZbrH91BmO2cmmxRx7zTFfNCR9Gngb4XC8ifijXW47JYV1FJSH7z/bvlJRd/0k4CfAZ5wgdKfoST8ltj9a2+ZsoNwwziGi1b2b9k5EOvtJtt+WYLNXt/84QjH3WNupvej7bJ/L3IjHedlp7eX326u93qTcGN5le7dEmxcR6X1vJyK6P5V0te0NE2yt6FBHf+Cw13uRnwS7l9veJGPsIbZOZd6HqvWB3xBZAXSVqdOoQ9mM3Iy4Z70aWHOmEduuHJ+SDfM62z8o3z8B+HStuSBpa+C/gEcQmSi9rLsqoqdZjlXf+CniZl06VhmObbknPM/RN34T4r57CJHteJft/5jh+F06/iniaZmOZ4cZL6nzt9iovn72jV094t9FRLurTV9ojnkVSvrEirazW/l0hqTDiQV9OeJCXwE4g7gol7S9R4LNaVvAuYPe6mXRWMH2bdm2ukLSZrYvGXL8fsA7au1UDox9L3AlES0xAw88TlS5VoiEbUPUCW5JqJafazulR7ykH9reojxQP95R953qVEpaH9ibiMwfI2lNYDfbH0iwdZrtnST9lLmiSz2qPhAM2H0vcdP7Zsb4A7aePN3rk1h+MWmU9OYnENGSDQitmfN7/2aa+ZDt+PTZ2Qz4EnNrd/9CtGS8dOqfWqjxryfavQ5movyxxvjFRqYqdUoqeLZjle3Yqq9jhaRDgXttv7k801xe4ffT1fU/tMbfpfa8ko1MxzM14yVr/mavn5l0GdHOvHbm2JhUx1zSc4Hf2r6o8ribTvd6rZvnqJF0re31FUIHvwJWsX2PJBG7UBMjhqRQmt+bWOQuIR6IPmr7wyM9sUpIOtP29h3bfNl0r9s+Ktn+g4kb+xOJUpObbT8zyVantdezBYWuxvLExspdkKunUWyuCfymF+Erm1er2v5Zls1GHSSdRBH9AS6pXWKR7fgMsbci8YxW9QFTpcaz5pgD46c6Vlmp4H3jpzhWHUS057TMKlkLB7mUjalCm8murn8l1fh35Xh2kPGSMn+z188+OykR/+RsiE43LSbZMX8/oaS7lO0dKo571jQv24l1pV2iUsM6+PWw7yva/OR0r2dFWXvRTUl7EDthbyEWpsW+JmhBUIe1x4sDkv4P+APRm/5c4qEhq33ZoO1e7fXptR4oprCzDvFQtz7zCs5Vj17Pls1IAEk/Ap7QeyiRtAxRDrHF9D/ZGDWSNL90yAV5zzQ/m+34vNj2VzVFSZdnWMrVN493JRSuTyI2vXrj14rIp4qnFRuZNc4pjlUHEe1PAA8mSnCeAzzK9l3ld3Wq7c1nOH7q9Z9Nh45nSsZL9vzNXj/7xkjN2MmIaHd17fQY+3ZpU2H7bZIeXzti7hmKCNRG0neIaNLhrqhMCqxSHhDU9zXl+5Ur2ulnb+Bq4Djg18ybMpvJ0opWaTsTKWV3Sep8xyorywNYSdK/T/Wi7ZSe4iPkk0QK5e5EO7hzJH3f9v9lG+6lPEu6mVAEzeII4GDgY0RGwCvImy8fKf8vR0TArii2HkO0PKmSojoMdax2T2zkzrnpOvrFLpNor1GPsySdCJxi++bewfL32wZ4GRFlPXIRx/+epOMIx+dfiTabPSexxoPa8uX/rHZgHxn4vt9RM5HtM2Oc1Ie9PxXc9m9KRs3OwCMl1axx3hP4kqR5HKsK4/avz9tSWpjZvld12qTuT3Q/eTCwTd+GyGqEFslMSb3+lV/jv0sXjqejbHDjhIyX7PmbvX72uNWVW1lPE9F+U/l/pnRy7cwZa1Ij5hAPx7arPhxL2tb296ZydLp2ciQ9hFiIt7R9eMVxO6/3VvR/fgFxc7kb+F+id/mfa9sasLsvESW/AngW4VB91fYTM+0OOY+sLI8/Er3Eh9397cT2U6NE0gqEw3oA8NCZ7poupO1f2H5Y4viX2N5sIIpxbuY1K+lY4H22ryrfbwgcYPvlSfZGoXb/beAw218v3z8X2Nf207JsNuqgKLt6JVETvCbhUC1HRJfOJDavF7mXtsJ76jk+x3lur/vHEqVeY9FtQtJatm+a37FFGDfVscpOBR9ir6pj1UFEOztjJPX6V36N/9lE699pHU+XLjmLMH5qxkufnaz5m71+pkX8syPa2dfOfexNuGNe/eFY0rtsHyxpWM1CmpMjaQXbf53itbW7iAZ2iaTViYjnG4G32P7KfH6ktv2lbN/dpc0slFR6sLgi6SPEYrkCcAGRUnnuTG9cC3kO1TcFB8Y/j6jjPIGIXPwK+IDtdRNt3kfQbtixivZGoXa/NtGG6SHERtYvgJfa/kmWzUZ9SgbUg4hWgn+pNGa249NJKdew+0Fvo2+G42Y7Vtmp4NmlBNmO7dnkOp5dpTpn1fhnO56vtv25qYJatYJZWfN3YLyM9TOtDLiDtTn12hlkYlPZC9V3HWwfXP7vui3aFZIOsn1c70C5WN5BLPbrdHw+aZSdtd2BpwOnE7UomfZWItKCn1QOnQO8G8jrUyitQjzAbEBcp9cSk/uWDHMJYy4SkvYB/khkQmRtfFwIfMj275LGB2CqBzji971Cpm0ibfH+wL7Ae4h09mkF9ypwnaQvAF8lrtkXA9cl2vu77b9LQtKytq+XlLbxAFA2OLcs2RZycqu9Rg6ONN4qfbP7yE71TC3lKhtbG3Df0qYV6SsVWVRs/7zY2XrAiXpr2Uicabuo7FTw7FICPESgzvZlva9n6Ng+k3Aeel06Bp2Hj83Qeegq1Xl5Sdt43hr/5efzM/PFIej5aeDTGY6n7c+V/1O6B2XP334y1k+XMuCpIv4zHD712sy+dgYZ+4i57tt/ds5LwLa2Zzyhp7C7LLALsAZ9Gxwz3RWext7awKeKrdcQE/RQ4GtEFGloNH2ckPQuYCfiYf9Y4IwuotZlQl8N9JTCXwJsbHvKuuwZ2tuaECY7kth0ELApsXjsYfu8yvY2ckk/nuY91epj5mPntcB6wCOc1Bu6RFBeRIh+vEfSw4HVbF9c2c4oyj02Aa7o4m81xPZyxNrT28D6PvAZV+xRPGBvJGr3kp5FrK/9de0p63pjfOgg4pZayqUoy9iZSKP+et9LtwPH2q5Ri4nyxNNSU8Gz6TIdNini2UnUUMntArPIznjpav5mkxHx7zqinc0kOOYj6T8r6QwiojqoLDgo0FDb7oFEXdVvgWfYvibTXpcoel/fBPytHOpdnL12CimqnyNI0b0QeE3/Tnk5vgnwOVduhdHlA8HigKTPAPcSG3OPVgiInekJUNZWqIavCVxK1FOdT6R63zbSE0tGc9Xuz8qMYkv6LJGJ8FTgC8DzCdXnPbNsNsaP7KiJkkq5JC1Zxnt/jfGmsJGlSp2dCp7tWE2M89BJ1DCpXWAWkv7JNBkvrtAitov5m0VfxP9DwIF9L60IHGh7g0p20q/NbMbeMR8Vkq62vWGH9pYiLuY9iQt7RyLlah/bN3R4HlnK4f01akPppcol2L2AWBh6O/xbA4fa3irJ3rW211/Y12Zgr/MHAkkvneZl13rQnML2pbY3VV+bOElX2N44y2aXSLo/8Djm9uzcgtioO8/2Pol2B/uPAvVbtEl6p+33DDm+ErG59JSa9gZsXGn7MX3/rwCcZHv7LJuNRj8DpVyXAB+xfW3F8c9yB91lajtWHdSRpjtWfbbG3nmojToST8siO+Olz04n87c2kxLx74KxrzFXfouFqTh/QVKEK3IZUfu8WbnRfV7STsApkk6y/baOzuPxwEYKcbRqyuGFmzNvvNOwN/BlzW2P8mdy63Ul6V8HF2xJDwSWqG2s6/qYwrDotIBnA6szVxgog7vKzrIBJK1MRNAnAtt3AmdL+iHRrmxr4KVEjWEmX2RI/9EEnijpfbbntPiRtBpwBnByol2Ym61zp6LjxR+JzaxGI5UhpVwHJZVynS/pU4TjcEfvYIWI9lDHSqX+u4JjlV3j/GA66grjHA2EcSe9xj8TRx/uzwKf7ct4uUZSbfHilPmbje1TJJ3GmEb8u2TsI+ZdR1n7NgKWIgTXbiIk/7PTrTdz9EccPH4/4B39D7HjyqhTrssOP7Zvk7SL7ROT7LwK2Ito49VbTDcDPgh8yUVEZFIoKYh7EC3priVabl2ZaG8P4uFqU0I34PnEHDk+y2ZXSHoRESXfhFh3es75BbZ/m2z7otplFlPYWY5Qm7/R9hslrUOIQH44e25IeidwGPA04HBirf+C7Xdm2m00uirl0nB1ZHuGbQiVrErdZeZXVilBY/LpIuNlyOEZz9+uGNeIf5dMgmPeSQuHvrFGlW59ZtfplCU150WEWBfETv4xZWcww95iU4Ol/HZXOwFvJmpuAK4hHI9Ts2x2TSm/eDnwJsJ5PKSrsotSz/Q04qH2u7Yz1cMHbWeWe/wVuJ7Ymf++7Rtr25jG9geo3H90GltLE1HDu4CtgP1tZ0fLB89hWWC5calxbIw3o3q2GEcyM7+yHavGcLJr/LMZkvHSiXjxuCHpfYT+xFhF/LtkEhzzs+my8Xs4j3sDjwSuAr7YxeTrr5ftAkmPJvojf4tIoxfwWOJmta3t65Ptj7QGS9IvbD+sa7uTgkJ9fT/gu0R/7VnzUCnp/cBGQPVyj5KivzFz68vXJVIiLyCi5t+raW/Adic79X2psEsTm1fnEgrwPYPVaw01b/uZQf4B3NTl5k5j9tFVkEFTtAed6QZUc6waM6HLGv8MOsx4SZm/XTHuEf8umATHvNMoq6T/JaI45wI7AD+3vV+t8aexexOR+jwU2ydVtncCoXx63MDxXYAX2d6lpr3FjcyI+bg/wCwI5SZ1C/B75tWASCv5kHQ7AzfD8vVSwDK2q2pqSFq61AqODEmrEqn6bwDWtL3kKM+nBlOlwvaYaUrsFDaPmOblpYBHA+dPwtxsLJ50FWRQUnvQ5lg1ZkJX4mlZdJXxkjV/G4sPY++Y99NFlFXSVbY3Kl8vRbTS2XQ+P1bD7h+BUxi42RVs+5WV7d1ge92FfW2c0NTCgSJ6pC6bZHesH2AWhMUhLVPSA4B9gFcDJ9t+U+XxbyHm5DHENUFtJgAAD+NJREFUA3MXfeAfw9xo+ROAZYho+fmEKvuPEmwOVcntkRHBXtyQtARwlSu1dGk0BukqyKCk9qDNsWrUYhxr/DvMeOm0vW9txj3i3wVjr8rej7tRupwTIbN9d09xtAN+Xtv5ng93LOJr48ROI7LbmfrrCPnvrjURekj6F2B/Qqn8aGCLJF2ERxPR6ncSqv4nEBoM1WvL+ziS6F9+OvDOjh4Wx1Iltya275W03ajPozG5uLvuGX+TtI3nbQ/6t/n8zHxxd6rUWYyqK0yjj4Ea/9OJOv9xILtrQI+U+dshXyICU7uW718CHAG0iH9hoiLmXSDpHuY6pgLuB9zJ3HSnFZPsdl1j/ktgWCRMhBBTq7+uwDjuDC8IXV+vxeaDCKG53YjF/7CudmEVrbVeALwQWIXoyzn2nRIajcZkIWkTIg12JeJ+/ifg5bavqDT+WIqnda1X1JiXca/x7zDjJXX+ZjPuEf8uaI75mKAF6JleWX2+8zrP2ca4PsAsCF1rIhSbdxA17UcAtw+xmZpyLWkFYtf3jcCDba+aaa/RaDQWFfW1B600XnOsGovMJNX4d1RWW3X+doWkC4ADByL+h9rearRntvjQHPMxoe3mTg7j/gCzIHStiVBs/hfDNQN6RjNEw5YDnk1ssGwNnEH8Tc+0fU9te7MZJbahm8bm5sBvbP+qK5uNRgaSXjrd67a/PMPxm2PVWGRajf/0ZM/frhj3iH8XNMd8TBiB+vzEK4ePikl6gJkKSZd2IYo4SiQdDWxHtPI6Fjit1Ik2ElBiG7ppbB4FPAa40fZuXdhsNDKQdNiww8TG4uqeYdeK5lg1ZkJX4mnjSvb87Zpxjfh3QXPMx5CO0mQmXjl8KsrD+J3EZsfVCeNP/APMKGrMu0bSy4CTbN8nbX4E5/J+4FbgC0lCd8Nsdh7BHgVFB+K2xeHv3GjUQKFauwfwFuBa4H22r5zpmM2xaiwqLSt0wcmYv9lMSsS/C5pj3hjKuLc+mQmStgAeDjzO9lsSxp/4B5iuNRFGweJ0o5G0M7A20c902vOqaDMtgi1pFeC1wAZERsm1xEbZLTXtLOC53Gz74V3bbTRqo2jx+nJCJPMi4BDbN1Qa+2yaY9VYRFqN//zJnL/ZTFrEP5PmmFdC0neIVmqH2z5t1OdTk0lVDp+KXt2w7eOTxj+bCX+AmSWfsd1oEihiMEcTbWUuIX6nmxLXzB62z+v4fH7RulA0xh1JrwX2A74LfKB2ZlZzrBq1aDX+9yV7/nbJOEb8u6Q55pUo7ZIeDGxp+/BRn08tJlk5vB9JSwLbE5/1GcC5tp+fZGviH2AWp8/YRcp1VzcaSR8CbrL92YHjbwBWS8rweNJ0r9v+fmV7FwKvsX3ZwPFNgM/ZfnxNewtwPi1i3hh7irbJLUTniv4Hv+raJs2xajTq0uX8zWKcI/5d0hzzSkh6GPBC2x8e9bnUYDYoh8Mcp+NFwLOAiwll7bVs39mR/Yl/gBn1Z0xOue70RiPpWmBD2/cOHF8CuNL2hgk2Tx1y2MDGwENtL1nZ3rW211/Y12Zo8zCGK/oLeJntFWvbbDS6ZDZomzQak8q4z99Jivhn0xzzGSDpQUQd9u7A6sDJtqfs3TxOzBLl8F8CNwOfAb5m+3ZJP7W95ohPrVEZSUvbvqvymJ3faCRdY3uDhX2t8jlsA7wd+FciM2CY4z6T8a8DnjCoZyHpgcD5tteraa+M/bLpXp9kscvG7GA2aJs0GpPKuM/fSYj4d0WrgVxIJD0AeB4RZX0UcDIRYX3oSE+sPrPBOT0R2JkQuLtH0ilM0we7MV6U9PKnEnP12cCqlU0cRtxotgFODXNhmrwbzZ2S1rH94/6DktZh7iZaCpKeBryTmCPvt/3tJFMfA86UdABwaTm2GfDB8loG/zOJGUGNRh9nSZqv7geh7dBoNBYvxn3+zgafogotYr6QSPobkfL8DuAHti3pJttrjfjUqjLuu3MLSp/ztjuwI7AisCfwTdt/HeW5NRYNSY8nnPHnAQ8k1L2/XrujwChSyyTtQGwIvJfQfADYHDgI2N/2NxNsPouIkN8KvLcL8TVJOwFvJlTZAa4BPlw7Ot9n71Lbm5avD7P9+gw7jcaoWJx0PxqNxsIx7vN3tvgUNWiO+UJSRJZeCCxPKAf/L/DtCXTMz2bCVbUHKbXQzySc9O1tP2jEp9RYCCS9D9iVKE84hshm+VFWacKobjSSNgQOBHr15D2nddr2dDOwdy/wS+AKhmSU2H5Oht0ukXSZ7ceWr+c46Y3GJDJq3Y9Go7HojOP8nY0+xaLSHPNFRNJahAP3QmAd4GCixvzGkZ5YJcZ9d25BkLQysPKgynxxfG7rXzwaiz+Sfg/cAHwcOM323zOzWWbLjUbSk6d73fY5le19cj729q1pr9jsj5g3x7zRaDQajUrMBp+iFs0xr4CkjQgnfTfba4/6fGozjrtzC4KkY4HPDDoWkp5BKDG/aDRn1lgUBlrebUvUW20HPCyjfnhUN5oiVLYv0BNBuw74pO0v17Y1CiT9E7gaOA74NVGzP4cMITZJdwI/KbbWLl9DE6ZpNBqNRqMak+pT1KI55ouApJ2BRwJX2f7WqM+nsWjMR+H66ozWU41uKE7zToSTvg3w3cyNlq5uNJJeCrwBeCMhjCZgU+DDwCcynHNJVzGNKGJtp1XSvxHdLnYD7ibKhU6srREwYHOsW9E0Go1Go9EYf5pjvpBI+jQhSHQ+8DTgVNvvGe1ZNRYFSTfaftQUr91ge92uz6lRH0krAnvZ/sioz2WmSLoQeKHtnw0cXwM41vaWCTZH5rRKWp3YXHkj8BbbX0my04RpGo1Go9FojJTWLm3heRKwse17JN0fOBdojvl48mNJOw4qWRfl65tGdE6Nyti+TdJ+wNg75sCKg045gO2flQ2IDG4ekcjdpoRT/nTgdOaq0Gcw7q1oGo1Go9FojDnNMV94/mn7HgDbd6qveXFj7HgDcJqkXZm39dRWRBp0Y3KYlHk6Xa/yrD7mnTqtkt5FzL/rgGOBgzroMf5MQi/gGEnD9AI+1oRpGo3GuCDpOcD6tj+QNP7+wOdt31njfY1GI2ip7AtJn0gQzCsU1ESCxhBJyxI9r/tbTx1t+++jO6tGbSTdbPvhoz6PmTKw/szzErCW7eUTbHYqclfas93E3I2G3k2qkzW2CdM0Go3FiRIAku17R30uPST9DNjc9h9qvK/RaATNMV9ImkjQ5NDqSieLaUTKBDzK9rIdn1J1Rr3+dOG0jvozNhqNxqgpuiGnE9lIWxFtQPcGlgX+D3iF7b9K2hH4KPAHQhB0Lds7SXo54RC/rqypXwJWBn5ffvZmSUcCtxGZgqsBb7Z9wsB5LE90yHgosRn7HmBV4FCiPekfbD9V0meALYD7ASfYPljSvkPetz3wrsHPUfWX12iMMc0xX0iaMzc5zJY+1LOF2eDQzYb1ZzZ8xkaj0ZiO4pjfBDyByJI6CdjB9h2S3kI4th8Cfgw8yfZPJR0DPGCIY34q4SwfJemVwHNs71wc8+WJDhjrAV+3/ciB89gFeKbtvcr3K9m+dTASLumBtv9U2pZ+F9jX9pX975P0oGGfw/a7U36JjcYYssSoT2AMOUvS6yXNkxYraRlJ20o6inDoGos/zwTuIepKfy3pWkk/JW50uxN1pUeO8gQbC8XNtn8+1T+YkxI4zsyG9Wc2fMZGo9GYHz+3fSGwJbA+cJ6ky4n17xGEM32T7Z+W9x8zxThbAUeXr79CBB56fM32vbavJSLhg1wFbCfpg5KeaPvWKWzsKulS4DKic9H6Q94z1edoNBqFJv628DSRoAmh1JF/Gvh0qyudCGaDsvZsWH9mw2dsNBqN+XFH+V/At23v3v+ipMcu4rj92Ub/6B/yPm+0b5S0GbAjcIikMwcj3GWdPgDYwvafSyR+uSF2h36ORqMxl+aYLyTNmZtMbN8F/GbU59GYERPv0M2G9Wc2fMZGo9FYCC4EDpf0SNs/Ka16HwpcD6wlaY3SRnO3KX7+fOCFRLR8D+AH8zMo6Xrb60l6CPAn21+V9Ffg5eUttwMPIGrbVyQ2EW6VtCqwA3D2kPcN/Ry2b1yI30WjMdE0x3wGNGeu0Vh8mG0O3WxYf2bDZ2w0Go3psP37UjN+TOkkA/COEs3eBzhD0h+Ai6cYYl/gS5IOpIi/TWev1IL3oucbAR8u3TLuAl5Tjn8eOF3Sb4qo22VEV5ubgPP6hht8330+B9Ac80aj0MTfGo1Go9FoNBqNMUPSCkWdXcDhwI9tf2yGY+5EqLt/sspJNhqNBaY55o1Go9FoNBqNxpgh6Q2EfsoyhPDaXrbvHO1ZNRqNRaU55o1Go9FoNBqNRqPRaIyQ1i6t0RgzJO1fRFOqvG8BxnmIpBPK15tI2nGmYzYajUaj0Wg0Go25NMe80Rg/9gcWxOFe0PdNi+1f235++XYTom1Ko9FoNBqNRqPRqERzzBuNxRhJy0v6hqQrJF0t6WDgIUTP7rPKez4j6UeSrpH0rnJs3yHv217SBZIulXS8pBWG2HukpO8Ue5dKWlvSGsX2MsC7gd0kXS5pN0k/lrRy+dklJP2kKLo2Go1Go9FoNBqNBaTVmDcaizGSdgGeaXuv8v1KwBXA5rb/UI490PafJC0JfBfY1/aVkn7We19xlk8CdrB9h6S3AMvafveAvYuAD9g+WdJyxObdKsBptjcsrU42t/268v6DgVttf1zS9sCrbe+S/XtpNBqNRqPRaDQmiRYxbzQWb64CtpP0QUlPtH3rkPfsKulSQpF1A2D9Ie/Zshw/T9LlhIrrI/rfIOkBwOq2T4boC74A6q5fAl5avn4lcMQCfq5Go9FoNBqNRqNRWGrUJ9BoNKbG9o2SNiPqug+RdGb/65LWBA4AtrD9Z0lHAssNGUrAt23vPo05LcL5/ULS7yRtCzwe2GNhx2g0Go1Go9FoNGY7LWLeaCzGSHoIcKftrwKHApsCtwMPKG9ZEbgDuFXSqsAOfT/e/74Lga0lPbKMe39JjypfHyLpebZvA34paedyfNkhqu79Y/b4AvBV4Djb98z4QzcajUaj0Wg0GrOM5pg3Gos3GwEXl/TztwPvBT4PnC7pLNtXECns1xBp5ef1/Wz/+34PvBw4RtKVhKO+Xp+N35avXwLsW95zPrDawPmcBazfE38rx74OrEBLY280Go1Go9FoNBaJJv7WaMxyJH3L9jNm8PObAx+z/cSKp9VoNBqNRqPRaMwammPeaDQWGUlvBV4D7GH7B6M+n0aj0Wg0Go1GYxxpjnmj0Wg0Go1Go9FoNBojpNWYNxqNRqPRaDQajUajMUKaY95oNBqNRqPRaDQajcYIaY55o9FoNBqNRqPRaDQaI6Q55o1Go9FoNBqNRqPRaIyQ5pg3Go1Go9FoNBqNRqMxQppj3mg0Go1Go9FoNBqNxgj5f47DZ05/ZLufAAAAAElFTkSuQmCC">
            <a:extLst>
              <a:ext uri="{FF2B5EF4-FFF2-40B4-BE49-F238E27FC236}">
                <a16:creationId xmlns:a16="http://schemas.microsoft.com/office/drawing/2014/main" id="{AFE6C82F-A20E-45A8-AF85-51BAD2D208D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5DA23469-07E5-4CE4-8ECA-FBDE3824CD8E}"/>
              </a:ext>
            </a:extLst>
          </p:cNvPr>
          <p:cNvSpPr txBox="1"/>
          <p:nvPr/>
        </p:nvSpPr>
        <p:spPr>
          <a:xfrm>
            <a:off x="3881120" y="394680"/>
            <a:ext cx="4734560"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1" u="none" strike="noStrike" kern="1200" cap="none" spc="0" normalizeH="0" baseline="0" noProof="0" dirty="0">
                <a:ln>
                  <a:noFill/>
                </a:ln>
                <a:solidFill>
                  <a:prstClr val="white"/>
                </a:solidFill>
                <a:effectLst/>
                <a:uLnTx/>
                <a:uFillTx/>
                <a:latin typeface="Calibri Light" panose="020F0302020204030204"/>
                <a:ea typeface="+mn-ea"/>
                <a:cs typeface="+mn-cs"/>
              </a:rPr>
              <a:t>Total homicides</a:t>
            </a:r>
          </a:p>
        </p:txBody>
      </p:sp>
    </p:spTree>
    <p:extLst>
      <p:ext uri="{BB962C8B-B14F-4D97-AF65-F5344CB8AC3E}">
        <p14:creationId xmlns:p14="http://schemas.microsoft.com/office/powerpoint/2010/main" val="1780566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kansas city black and white">
            <a:extLst>
              <a:ext uri="{FF2B5EF4-FFF2-40B4-BE49-F238E27FC236}">
                <a16:creationId xmlns:a16="http://schemas.microsoft.com/office/drawing/2014/main" id="{72198863-C635-48D3-A8D9-3B95A9FE10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07389"/>
            <a:ext cx="12192000" cy="72727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518DA8A-B2FE-465D-B7AF-306099D1E7E6}"/>
              </a:ext>
            </a:extLst>
          </p:cNvPr>
          <p:cNvSpPr/>
          <p:nvPr/>
        </p:nvSpPr>
        <p:spPr>
          <a:xfrm>
            <a:off x="0" y="2883877"/>
            <a:ext cx="12192000" cy="970670"/>
          </a:xfrm>
          <a:prstGeom prst="rect">
            <a:avLst/>
          </a:prstGeom>
          <a:solidFill>
            <a:schemeClr val="bg1">
              <a:lumMod val="6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TextBox 3">
            <a:extLst>
              <a:ext uri="{FF2B5EF4-FFF2-40B4-BE49-F238E27FC236}">
                <a16:creationId xmlns:a16="http://schemas.microsoft.com/office/drawing/2014/main" id="{3E054B2A-E12D-40A7-BA21-995AD8494CC3}"/>
              </a:ext>
            </a:extLst>
          </p:cNvPr>
          <p:cNvSpPr txBox="1"/>
          <p:nvPr/>
        </p:nvSpPr>
        <p:spPr>
          <a:xfrm>
            <a:off x="2052118" y="3092213"/>
            <a:ext cx="7726101" cy="584775"/>
          </a:xfrm>
          <a:prstGeom prst="rect">
            <a:avLst/>
          </a:prstGeom>
          <a:noFill/>
        </p:spPr>
        <p:txBody>
          <a:bodyPr wrap="square" rtlCol="0">
            <a:spAutoFit/>
          </a:bodyPr>
          <a:lstStyle/>
          <a:p>
            <a:pPr algn="ctr"/>
            <a:r>
              <a:rPr lang="en-US" sz="3200" dirty="0">
                <a:solidFill>
                  <a:schemeClr val="bg1"/>
                </a:solidFill>
                <a:latin typeface="Arial Black" panose="020B0A04020102020204" pitchFamily="34" charset="0"/>
              </a:rPr>
              <a:t>Solutions and Insights</a:t>
            </a:r>
          </a:p>
        </p:txBody>
      </p:sp>
    </p:spTree>
    <p:extLst>
      <p:ext uri="{BB962C8B-B14F-4D97-AF65-F5344CB8AC3E}">
        <p14:creationId xmlns:p14="http://schemas.microsoft.com/office/powerpoint/2010/main" val="3386410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9" name="Straight Connector 3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6C8F900D-AFC2-4302-B97E-BD407708D2CC}"/>
              </a:ext>
            </a:extLst>
          </p:cNvPr>
          <p:cNvSpPr txBox="1"/>
          <p:nvPr/>
        </p:nvSpPr>
        <p:spPr>
          <a:xfrm>
            <a:off x="527538" y="4756638"/>
            <a:ext cx="11139854" cy="930447"/>
          </a:xfrm>
          <a:prstGeom prst="rect">
            <a:avLst/>
          </a:prstGeom>
        </p:spPr>
        <p:txBody>
          <a:bodyPr vert="horz" lIns="91440" tIns="45720" rIns="91440" bIns="45720" rtlCol="0" anchor="b">
            <a:no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3200" b="1" i="1" u="none" strike="noStrike" kern="1200" cap="none" spc="0" normalizeH="0" baseline="0" noProof="0" dirty="0">
                <a:ln>
                  <a:noFill/>
                </a:ln>
                <a:solidFill>
                  <a:srgbClr val="FFFFFF"/>
                </a:solidFill>
                <a:effectLst/>
                <a:uLnTx/>
                <a:uFillTx/>
                <a:latin typeface="Calibri Light" panose="020F0302020204030204"/>
                <a:ea typeface="+mn-ea"/>
                <a:cs typeface="+mn-cs"/>
              </a:rPr>
              <a:t>Missouri turns out to be state with the highest percentage of  homicides and FBI crime rate</a:t>
            </a:r>
          </a:p>
        </p:txBody>
      </p:sp>
      <p:pic>
        <p:nvPicPr>
          <p:cNvPr id="17" name="Picture 16">
            <a:extLst>
              <a:ext uri="{FF2B5EF4-FFF2-40B4-BE49-F238E27FC236}">
                <a16:creationId xmlns:a16="http://schemas.microsoft.com/office/drawing/2014/main" id="{4F3649C2-1AEA-4DCB-B5C6-D9CE0C92AE73}"/>
              </a:ext>
            </a:extLst>
          </p:cNvPr>
          <p:cNvPicPr>
            <a:picLocks noChangeAspect="1"/>
          </p:cNvPicPr>
          <p:nvPr/>
        </p:nvPicPr>
        <p:blipFill rotWithShape="1">
          <a:blip r:embed="rId3"/>
          <a:srcRect l="4231" t="7822" r="1907"/>
          <a:stretch/>
        </p:blipFill>
        <p:spPr>
          <a:xfrm>
            <a:off x="320040" y="786208"/>
            <a:ext cx="5455917" cy="3040683"/>
          </a:xfrm>
          <a:prstGeom prst="rect">
            <a:avLst/>
          </a:prstGeom>
        </p:spPr>
      </p:pic>
      <p:pic>
        <p:nvPicPr>
          <p:cNvPr id="18" name="Picture 17">
            <a:extLst>
              <a:ext uri="{FF2B5EF4-FFF2-40B4-BE49-F238E27FC236}">
                <a16:creationId xmlns:a16="http://schemas.microsoft.com/office/drawing/2014/main" id="{6ABE750B-BA3F-497D-A67F-475D60C40265}"/>
              </a:ext>
            </a:extLst>
          </p:cNvPr>
          <p:cNvPicPr>
            <a:picLocks noChangeAspect="1"/>
          </p:cNvPicPr>
          <p:nvPr/>
        </p:nvPicPr>
        <p:blipFill>
          <a:blip r:embed="rId4"/>
          <a:stretch>
            <a:fillRect/>
          </a:stretch>
        </p:blipFill>
        <p:spPr>
          <a:xfrm>
            <a:off x="6221402" y="664821"/>
            <a:ext cx="5580940" cy="3119265"/>
          </a:xfrm>
          <a:prstGeom prst="rect">
            <a:avLst/>
          </a:prstGeom>
        </p:spPr>
      </p:pic>
      <p:cxnSp>
        <p:nvCxnSpPr>
          <p:cNvPr id="40" name="Straight Connector 3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3" name="AutoShape 10" descr="data:image/png;base64,iVBORw0KGgoAAAANSUhEUgAAA+YAAAGQCAYAAAAjhHrSAAAABHNCSVQICAgIfAhkiAAAAAlwSFlzAAALEgAACxIB0t1+/AAAADl0RVh0U29mdHdhcmUAbWF0cGxvdGxpYiB2ZXJzaW9uIDIuMi4yLCBodHRwOi8vbWF0cGxvdGxpYi5vcmcvhp/UCwAAIABJREFUeJzs3Xu8XGV56PHfA1Hwxk0DIoEGMQoocjEClloVEFBU8IICKqmlTT2lFqs9ip56wAun2Kp4qaIo0EBVwAuCiGLkYrUtlyCRW6CJYCGCEg0iitqiz/njfTeZ7Mze2Tuz1qzsnd/389mfPfPOmvdZM7NmzXrWei+RmUiSJEmSpG5s1PUKSJIkSZK0ITMxlyRJkiSpQybmkiRJkiR1yMRckiRJkqQOmZhLkiRJktQhE3NJkiRJkjpkYi5JkiRJUodMzCVJkiRJ6pCJuSRJkiRJHZrR9QqM5wlPeELOnj2769WQJGlSrrvuup9m5syu12O68bhAkjTVTPSYYL1OzGfPns2iRYu6Xg1JkiYlIv6r63WYjjwukCRNNRM9JrApuyRJkiRJHTIxlyRJkiSpQybmkiRJkiR1yMRckiRJkqQOmZhLkiRJktQhE3NJkiRJkjpkYi5JkiRJUodMzCVJkiRJ6pCJuSRJkiRJHTIxlyRJkiSpQybmkiRJkiR1aEbXKzCI2Sd8bZ2e98NTDm14TSRJUlcmezzgcYAkaX3jFXNJkiRJkjpkYi5JkiRJUodMzCVJkiRJ6pCJuSRJkiRJHTIxlyRJkiSpQybmkiRJkiR1yMRckiRJkqQOmZhLkqQJi4gtIuKLEXFrRCyJiOdExFYRsTAiltb/W9ZlIyI+GhHLIuKGiNirp555dfmlETGvu1ckSVL3TMwlSdJkfAT4RmbuDOwOLAFOAC7LzDnAZfU+wIuAOfVvPnAaQERsBZwI7APsDZw4ksxLkrQhMjGXJEkTEhGbAX8MnAGQmf+dmT8HDgMW1MUWAIfX24cBZ2dxFbBFRGwLHAwszMyVmXkfsBA4ZIgvRZKk9YqJuSRJmqgnAyuAsyLi+oj4TEQ8BtgmM+8BqP+3rstvB9zV8/zltWysckmSNkgm5pIkaaJmAHsBp2XmnsCvWNVsvZ/oU5bjlK9ZQcT8iFgUEYtWrFgx2fWVJGlKMDGXJEkTtRxYnplX1/tfpCTqP6lN1Kn/7+1Zfvue588C7h6nfA2ZeXpmzs3MuTNnzmzshUiStD4xMZckSROSmT8G7oqIp9WiA4BbgIuAkZHV5wEX1tsXAcfU0dn3Be6vTd0vBQ6KiC3roG8H1TJJkjZIM7peAUmSNKW8CfhsRDwSuB14A+VE//kRcSxwJ3BEXfYS4MXAMuDBuiyZuTIi3gtcW5d7T2auHN5LkCRp/WJiLkmSJiwzFwNz+zx0QJ9lEzhujHrOBM5sdu1actLmk1z+/nbWQ5I0bdmUXZIkSZKkDpmYS5IkSZLUIRNzSZIkSZI6ZGIuSZIkSVKHTMwlSZIkSerQhBLziPhhRNwYEYsjYlEt2yoiFkbE0vp/y1oeEfHRiFgWETdExF499cyryy+NiHljxZMkSZIkaUMxmSvmL8jMPTJzZIqUE4DLMnMOcFm9D/AiYE79mw+cBiWRB04E9gH2Bk4cSeYlSZIkSdpQDdKU/TBgQb29ADi8p/zsLK4CtoiIbYGDgYWZuTIz7wMWAocMEF+SJEmSpClvool5At+MiOsiYn4t2yYz7wGo/7eu5dsBd/U8d3ktG6t8NRExPyIWRcSiFStWTPyVSJIkSZI0Bc2Y4HL7ZebdEbE1sDAibh1n2ehTluOUr16QeTpwOsDcuXPXeFySJEmSpOlkQlfMM/Pu+v9e4AJKH/Gf1Cbq1P/31sWXA9v3PH0WcPc45ZIkSZIkbbDWmphHxGMi4nEjt4GDgJuAi4CRkdXnARfW2xcBx9TR2fcF7q9N3S8FDoqILeugbwfVMkmSJEmSNlgTacq+DXBBRIws/7nM/EZEXAucHxHHAncCR9TlLwFeDCwDHgTeAJCZKyPivcC1dbn3ZObKxl6JJEmSJElT0FoT88y8Hdi9T/nPgAP6lCdw3Bh1nQmcOfnVlCRJkiRpepro4G+SJElqwW4LdpvU8jfOu7GlNZEkdWWQecwlSZIkSdKATMwlSZIkSeqQibkkSZIkSR0yMZckSZIkqUMm5pIkSZIkdcjEXJIkSZKkDpmYS5IkSZLUIRNzSZIkSZI6ZGIuSZIkSVKHTMwlSZIkSeqQibkkSZIkSR0yMZckSZIkqUMm5pIkSZIkdcjEXJIkSZKkDpmYS5IkSZLUIRNzSZIkSZI6ZGIuSZIkSVKHTMwlSZIkSeqQibkkSZqwiPhhRNwYEYsjYlEt2yoiFkbE0vp/y1oeEfHRiFgWETdExF499cyryy+NiHldvR5JktYHJuaSJGmyXpCZe2Tm3Hr/BOCyzJwDXFbvA7wImFP/5gOnQUnkgROBfYC9gRNHknlJkjZEJuaSJGlQhwEL6u0FwOE95WdncRWwRURsCxwMLMzMlZl5H7AQOGTYKy1J0vrCxFySJE1GAt+MiOsiYn4t2yYz7wGo/7eu5dsBd/U8d3ktG6t8DRExPyIWRcSiFStWNPgyJElaf8zoegUkSdKUsl9m3h0RWwMLI+LWcZaNPmU5TvmahZmnA6cDzJ07t+8ykiRNdV4xlyRJE5aZd9f/9wIXUPqI/6Q2Uaf+v7cuvhzYvufps4C7xymXJGmDZGIuSZImJCIeExGPG7kNHATcBFwEjIysPg+4sN6+CDimjs6+L3B/bep+KXBQRGxZB307qJZJkrRBsim7JEmaqG2ACyICyjHE5zLzGxFxLXB+RBwL3AkcUZe/BHgxsAx4EHgDQGaujIj3AtfW5d6TmSuH9zIkSVq/mJhLkqQJyczbgd37lP8MOKBPeQLHjVHXmcCZTa+jJElTkU3ZJUmSJEnqkIm5JEmSJEkdMjGXJEmSJKlDJuaSJEmSJHXIxFySJEmSpA6ZmEuSJEmS1CETc0mSJEmSOmRiLkmSJElSh0zMJUmSJEnq0IQT84jYOCKuj4iL6/0dI+LqiFgaEedFxCNr+Sb1/rL6+OyeOt5Ry2+LiIObfjGSJEmSJE01k7lifjywpOf++4FTM3MOcB9wbC0/FrgvM58CnFqXIyJ2BY4Eng4cAnwiIjYebPUlSZIkSZraJpSYR8Qs4FDgM/V+APsDX6yLLAAOr7cPq/epjx9Qlz8MODczf5uZdwDLgL2beBGSJEmSJE1VE71i/mHgbcDv6/3HAz/PzIfq/eXAdvX2dsBdAPXx++vyD5f3eY4kSZIkSRuktSbmEfES4N7MvK63uM+iuZbHxntOb7z5EbEoIhatWLFibasnSZIkSdKUNpEr5vsBL4uIHwLnUpqwfxjYIiJm1GVmAXfX28uB7QHq45sDK3vL+zznYZl5embOzcy5M2fOnPQLkiRJkiRpKllrYp6Z78jMWZk5mzJ42+WZ+VrgCuBVdbF5wIX19kX1PvXxyzMza/mRddT2HYE5wDWNvRJJkiRJkqagGWtfZExvB86NiPcB1wNn1PIzgHMiYhnlSvmRAJl5c0ScD9wCPAQcl5m/GyC+JEmSJElT3qQS88y8Eriy3r6dPqOqZ+ZvgCPGeP7JwMmTXUlJkiRJkqarycxjLkmSJEmSGmZiLkmSJElSh0zMJUmSJEnqkIm5JEmSJEkdMjGXJEmSJKlDJuaSJEmSJHXIxFySJEmSpA6ZmEuSJEmS1CETc0mSJEmSOmRiLkmSJElSh0zMJUmSJEnqkIm5JEmSJEkdMjGXJEmSJKlDJuaSJEmSJHXIxFySJE1KRGwcEddHxMX1/o4RcXVELI2I8yLikbV8k3p/WX18dk8d76jlt0XEwd28EkmS1g8m5pIkabKOB5b03H8/cGpmzgHuA46t5ccC92XmU4BT63JExK7AkcDTgUOAT0TExkNad0mS1jsm5pIkacIiYhZwKPCZej+A/YEv1kUWAIfX24fV+9THD6jLHwacm5m/zcw7gGXA3sN5BZIkrX9MzCVJ0mR8GHgb8Pt6//HAzzPzoXp/ObBdvb0dcBdAffz+uvzD5X2es5qImB8RiyJi0YoVK5p8HZIkrTdMzCVJ0oRExEuAezPzut7iPovmWh4b7zmrF2aenplzM3PuzJkzJ7W+kiRNFTO6XgFJkjRl7Ae8LCJeDGwKbEa5gr5FRMyoV8VnAXfX5ZcD2wPLI2IGsDmwsqd8RO9zJEna4HjFXJIkTUhmviMzZ2XmbMrgbZdn5muBK4BX1cXmARfW2xfV+9THL8/MrOVH1lHbdwTmANcM6WVIkrTe8Yq5JEka1NuBcyPifcD1wBm1/AzgnIhYRrlSfiRAZt4cEecDtwAPAcdl5u+Gv9qSJK0fTMwlSdKkZeaVwJX19u30GVU9M38DHDHG808GTm5vDSVJmjpsyi5JkiRJUodMzCVJkiRJ6pCJuSRJkiRJHTIxlyRJkiSpQybmkiRJkiR1yMRckiRJkqQOmZhLkiRJktQhE3NJkiRJkjo0o+sVkCRJUnuW7LzLpJbf5dYlLa2JJGksXjGXJEmSJKlDJuaSJEmSJHXIxFySJEmSpA6ZmEuSJEmS1CETc0mSJEmSOmRiLkmSJElSh9aamEfEphFxTUR8PyJujoh31/IdI+LqiFgaEedFxCNr+Sb1/rL6+Oyeut5Ry2+LiIPbelGSJEmSJE0VE7li/ltg/8zcHdgDOCQi9gXeD5yamXOA+4Bj6/LHAvdl5lOAU+tyRMSuwJHA04FDgE9ExMZNvhhJkiRJkqaaGWtbIDMT+GW9+4j6l8D+wNG1fAFwEnAacFi9DfBF4J8iImr5uZn5W+COiFgG7A38RxMvZChO2nyA597f3HpIkiRJkqaNCfUxj4iNI2IxcC+wEPgB8PPMfKgushzYrt7eDrgLoD5+P/D43vI+z5EkSZIkaYM0ocQ8M3+XmXsAsyhXuXfpt1j9H2M8Nlb5aiJifkQsiohFK1asmMjqSZIkSZI0ZU1qVPbM/DlwJbAvsEVEjDSFnwXcXW8vB7YHqI9vDqzsLe/znN4Yp2fm3MycO3PmzMmsniRJkiRJU85a+5hHxEzgfzLz5xHxKOBAyoBuVwCvAs4F5gEX1qdcVO//R3388szMiLgI+FxEfAh4EjAHuKbh1zPt7LZgt3V63o3zbmx4TSRJkiRJbVhrYg5sCyyoI6hvBJyfmRdHxC3AuRHxPuB64Iy6/BnAOXVwt5WUkdjJzJsj4nzgFuAh4LjM/F2zL0eSJEmSpKllIqOy3wDs2af8dkp/89HlvwGOGKOuk4GTJ7+akiRJkiRNT5PqYy5JkiRJkpplYi5JkiRJUodMzCVJkiRJ6tBEBn/TBmbJzv2mqV+7XW5d0vCaSJIkSdL05xVzSZIkSZI6ZGIuSZIkSVKHTMwlSZIkSeqQibkkSZIkSR0yMZckSRMSEZtGxDUR8f2IuDki3l3Ld4yIqyNiaUScFxGPrOWb1PvL6uOze+p6Ry2/LSIO7uYVSZK0fjAxlyRJE/VbYP/M3B3YAzgkIvYF3g+cmplzgPuAY+vyxwL3ZeZTgFPrckTErsCRwNOBQ4BPRMTGQ30lkiStR0zMJUnShGTxy3r3EfUvgf2BL9byBcDh9fZh9T718QMiImr5uZn528y8A1gG7D2ElyBJ0nrJxFySJE1YRGwcEYuBe4GFwA+An2fmQ3WR5cB29fZ2wF0A9fH7gcf3lvd5zuh48yNiUUQsWrFiRdMvR5Kk9YKJuSRJmrDM/F1m7gHMolzl3qXfYvV/jPHYWOX94p2emXMzc+7MmTPXZZUlSVrvmZhLkqRJy8yfA1cC+wJbRMSM+tAs4O56ezmwPUB9fHNgZW95n+dIkrTBMTGXJEkTEhEzI2KLevtRwIHAEuAK4FV1sXnAhfX2RfU+9fHLMzNr+ZF11PYdgTnANcN5FZIkrX9mrH0RSZIkALYFFtQR1DcCzs/MiyPiFuDciHgfcD1wRl3+DOCciFhGuVJ+JEBm3hwR5wO3AA8Bx2Xm74b8WiRJWm+YmEuSpAnJzBuAPfuU306fUdUz8zfAEWPUdTJwctPrKEnSVGRirs59/I2Xr/Nzj/vk/g2uiSRJmqzJ/o772y1Ja7KPuSRJkiRJHfKKuSRJktZbH3zNSya87FvPu7jFNZGk9njFXJIkSZKkDpmYS5IkSZLUIRNzSZIkSZI6ZGIuSZIkSVKHTMwlSZIkSeqQibkkSZIkSR0yMZckSZIkqUMm5pIkSZIkdcjEXJIkSZKkDs3oegWkLnzwNS9Z5+e+9byLG1wTSZIkSRs6r5hLkiRJktQhr5hLkiRpg7T8hO9MavlZpzy3pTWRtKHzirkkSZIkSR0yMZckSZIkqUMm5pIkSZIkdcjEXJIkSZKkDpmYS5IkSZLUIRNzSZIkSZI6tNbEPCK2j4grImJJRNwcEcfX8q0iYmFELK3/t6zlEREfjYhlEXFDROzVU9e8uvzSiJjX3suSJEmSJGlqmMgV84eAt2bmLsC+wHERsStwAnBZZs4BLqv3AV4EzKl/84HToCTywInAPsDewIkjybwkSZIkSRuqtSbmmXlPZn6v3n4AWAJsBxwGLKiLLQAOr7cPA87O4ipgi4jYFjgYWJiZKzPzPmAhcEijr0aSJEmSpClmxmQWjojZwJ7A1cA2mXkPlOQ9Iraui20H3NXztOW1bKzy0THmU660s8MOO0xm9SRJkqT1xkknndTq8pKmjwkP/hYRjwW+BLw5M38x3qJ9ynKc8tULMk/PzLmZOXfmzJkTXT1JkiRJkqakCSXmEfEISlL+2cz8ci3+SW2iTv1/by1fDmzf8/RZwN3jlEuSJEmStMGayKjsAZwBLMnMD/U8dBEwMrL6PODCnvJj6ujs+wL31ybvlwIHRcSWddC3g2qZJEmSJEkbrIn0Md8PeD1wY0QsrmXvBE4Bzo+IY4E7gSPqY5cALwaWAQ8CbwDIzJUR8V7g2rrcezJzZSOvQpIkSZKkKWqtiXlmfpf+/cMBDuizfALHjVHXmcCZk1lBSZIkSZKmswkP/iZJkiRJkpo3qenSJEmSJK0fLrt8p0ktf8D+P2hpTSQNyivmkiRpQiJi+4i4IiKWRMTNEXF8Ld8qIhZGxNL6f8taHhHx0YhYFhE3RMRePXXNq8svjYh5Y8WUJGlDYGIuSZIm6iHgrZm5C7AvcFxE7AqcAFyWmXOAy+p9gBcBc+rffOA0KIk8cCKwD7A3cOJIMi9J0obIxFySJE1IZt6Tmd+rtx8AlgDbAYcBC+piC4DD6+3DgLOzuArYIiK2BQ4GFmbmysy8D1gIHDLElyJJ0nrFxFySJE1aRMwG9gSuBrbJzHugJO/A1nWx7YC7ep62vJaNVS5J0gbJxFySJE1KRDwW+BLw5sz8xXiL9inLccr7xZofEYsiYtGKFSsmv7KSJE0BJuaSJGnCIuIRlKT8s5n55Vr8k9pEnfr/3lq+HNi+5+mzgLvHKV9DZp6emXMzc+7MmTObeyGSJK1HTMwlSdKEREQAZwBLMvNDPQ9dBIyMrD4PuLCn/Jg6Ovu+wP21qfulwEERsWUd9O2gWiZJ0gbJecylIVl+wnfW6XmzTnluw2siSetsP+D1wI0RsbiWvRM4BTg/Io4F7gSOqI9dArwYWAY8CLwBIDNXRsR7gWvrcu/JzJXDeQmSJK1/TMwlSdKEZOZ36d8/HOCAPssncNwYdZ0JnNnc2kmSNHWZmEuSJElawxOvWLz2hXr8+AV7tLQm0vRnH3NJkiRJkjpkYi5JkiRJUodMzCVJkiRJ6pB9zKVp7KSTThrq8yRJkiZq9glfm9TyPzzl0JbWROqeV8wlSZIkSeqQV8wlNeayy3da5+cesP8PGlwTSZIkaerwirkkSZIkSR0yMZckSZIkqUMm5pIkSZIkdcg+5pKmtCdesXidn/vjF+zR4JpIkiRJ68Yr5pIkSZIkdcgr5pI0SZOdd3WE869KkiSpH6+YS5IkSZLUIa+YS9IU4FV6SZKk6cvEXJK0ppM2H+C59ze3HpIkSRsAm7JLkiRJktQhE3NJkiRJkjpkYi5JkiRJUodMzCVJkiRJ6pCDv0mSJEmadiY7o4kzmahLJuaSpPXCbgt2W+fn3jjvxgbXRJIkabhMzCVJG6wlO++yTs/b5dYlDa+JJEnakJmYS5IkSdJknbT5JJe/v5310LTg4G+SJEmSJHXIxFySJEmSpA6ZmEuSJEmS1KG1JuYRcWZE3BsRN/WUbRURCyNiaf2/ZS2PiPhoRCyLiBsiYq+e58yryy+NiHntvBxJkiRJkqaWiVwx/2fgkFFlJwCXZeYc4LJ6H+BFwJz6Nx84DUoiD5wI7APsDZw4ksxLkiRJkrQhW2tinpn/CqwcVXwYsKDeXgAc3lN+dhZXAVtExLbAwcDCzFyZmfcBC1kz2ZckSZIkaYOzrtOlbZOZ9wBk5j0RsXUt3w64q2e55bVsrPI1RMR8ytV2dthhh3VcPUmSJEmaunZbsNuklr9x3o0trYmGoenB36JPWY5TvmZh5umZOTcz586cObPRlZMkSZIkaX2zron5T2oTder/e2v5cmD7nuVmAXePUy5JkqYQB4WVJKl565qYXwSM/IjOAy7sKT+m/hDvC9xfm7xfChwUEVvWH+uDapkkSZpa/hkHhZUkqVETmS7t88B/AE+LiOURcSxwCvDCiFgKvLDeB7gEuB1YBnwa+EuAzFwJvBe4tv69p5ZJkqQpxEFhJUlq3loHf8vMo8Z46IA+yyZw3Bj1nAmcOam1kyRJU0Frg8JKkrQhaHrwN0mSpBEDDwobEfMjYlFELFqxYkWjKydJ0vrCxFySJA2qtUFhna1FkrQhMDGXJEmDclBYSZIGsNY+5pIkSSPqoLDPB54QEcspo6ufApxfB4i9EziiLn4J8GLKoLAPAm+AMihsRIwMCgsOCitJQ7dk510mtfwuty5paU0EJuaSJGkSHBRWkqTm2ZRdkiRJkqQOmZhLkiRJktQhE3NJkiRJkjpkYi5JkiRJUodMzCVJkiRJ6pCJuSRJkiRJHTIxlyRJkiSpQybmkiRJkiR1yMRckiRJkqQOmZhLkiRJktQhE3NJkiRJkjo0o+sVkCRJkiRNLx9/4+WTWv64T+7f0ppMDV4xlyRJkiSpQybmkiRJkiR1yMRckiRJkqQOmZhLkiRJktQhE3NJkiRJkjpkYi5JkiRJUodMzCVJkiRJ6pCJuSRJkiRJHZrR9QpIkiRJkjQZH3zNSya1/FvPu7ilNWmGV8wlSZIkSeqQibkkSZIkSR2yKbskSZIkST2Wn/CdSS0/65TnDhTPK+aSJEmSJHXIxFySJEmSpA6ZmEuSJEmS1CETc0mSJEmSOmRiLkmSJElSh0zMJUmSJEnqkIm5JEmSJEkdMjGXJEmSJKlDQ0/MI+KQiLgtIpZFxAnDji9JktYPHhNIklQMNTGPiI2BjwMvAnYFjoqIXYe5DpIkqXseE0iStMqwr5jvDSzLzNsz87+Bc4HDhrwOkiSpex4TSJJUDTsx3w64q+f+8lomSZI2LB4TSJJURWYOL1jEEcDBmfln9f7rgb0z8009y8wH5te7TwNuW8dwTwB+OsDqru/xjDl94hlz+sQz5vSJN2jMP8jMmU2uzHQzkWOCWj7IcUHb2431d1f/VF5367d+69+w6p/QMcGMdV+fdbIc2L7n/izg7t4FMvN04PRBA0XEosycO2g962s8Y06feMacPvGMOX3idRVzA7PWYwIY7Lig7c/Q+rurfyqvu/Vbv/Vbfz/Dbsp+LTAnInaMiEcCRwIXDXkdJElS9zwmkCSpGuoV88x8KCL+CrgU2Bg4MzNvHuY6SJKk7nlMIEnSKsNuyk5mXgJcMoRQAzeHX8/jGXP6xDPm9IlnzOkTr6uYG5QhHBO0/Rlaf3f1T+V1t37rt37rX8NQB3+TJEmSJEmrG3Yfc0mSJEmS1MPEXJIkSZKkDpmYa0Ii4jERsXHX6zEdDfu93VA+yw3ldUpak99/SVo37j+7My36mEfEpsBLgOcCTwJ+DdwEfK2tEV4jYiNg9554N2fmT9qINSru1sB+rP46F2Xm7xuOsxFl6prXAs8GfgtsAqygDNRzemYubTLmqNhDeW8jYhblda6x7QBfb/p9rTGH+t529VkO+73t8HUOfV8w7JgR8RzgdZTPcltW/yz/JTPvbzheF9/Lob5GNWsY3/+2t5FhbPdt7juGtP6tHQMNYx8QEXNZ8/35VmauHLTuWn+rvw0tv/+tHssPof5Wt/82t89psv+c0vuGh2NN9cQ8Ik4CXgpcCVwH3AtsCjwVeEG9/dbMvKGheDsBbwcOBJZSNtqReA8CnwIWtJB0vAA4AdgKuJ7VX+dOwBeBD2bmLxqK923gW8CFwE0jrycitqK8r0cDF2TmvzQRr9Y91Pc2Is4CtgMuBhax5rbzLOCEzPzXJuL1xB3qe9vRZzn097aD93Xo+4KOYn4duJvyvvb7LF8KfCgzG5l/uqNtZ6ivUc1r+/vf9jbS9nbf9r5jCOvf6jHQED7fPwH+GriDNY9V96Mc5L8rM+9cx/rb/nzbfv9PosVj+Vr/y4ArWqq/7e2/7e1zyu4/p/q+YY140yAxPzQzvzbO41sDO2TmoobifR44DfhOjnrzaqyjgfsyc0ET8Xrq/kfgY/122hExg3IWcOPM/FJD8R6Rmf8z6DKTjDnU9zYinpGZN43z+CMp286yJuL11DvU97ajz3Lo720H7+vQ9wUdxXxCZv500GUmEa+LbWeor1HNa/v73/Y20vZ2v5Z9xzbAUQyw7xjC+rd6DDSEz/c44MzM/PUYj+8BPD4zL1vH+lv9bRjC+9/qsfwQ6m97+297+5yy+8+pvm9Yo66pnpiPFhGPAzIzf9n1ukwXEfFHwJzMPCsiZgKPzcw7Woy3SWb+dm1lLcXeEti+qRYWa4m1E7A8M38bEc8HngmcnZk/nw7x+sQfynvb9eucriLiMcCvM/P3EfFUYGdK87zGTuiMivcS4JKmWx9NIO4fUPZ334qIRwEzMvOBYa6DmlG32ZcDR2XmoQPWtX1m3jXGY8/NzO8MUv9aYp+Xma9psf4mT1huCjwFSOAHmfmbJuoDtkXhAAAgAElEQVTVuouIfTLz6hbr3yaH0JVzEBHxKuCrwziObENEfIJyxb2RVrF96v8LynHSGieOIuL4zPxIS3H3A47OzOPaqL9JEbEj8HTKvm1JZt7eSpzpkphHxG7A2ZSmDEFpxjNvvDNYDcR8BrArpUkDAJl5dlvxasxNgFcCs4EZPXHf01K8E4G5wNMy86kR8STgC5m5XxvxaszvZeZeaytrMN6VlCZOM4DFlG3n25n5ljbi9cRdTHlvZwOXAhdR3ucXT4d4NeaVDPm97eB9PQL4RmY+EBF/B+wFvC8zv9dGvJ64f8ia+4HW9j8RcR2lf9WWwFWUJl0PZuZrW4r3L8BzgC8BZ2XmkjbijIr558B8YKvM3Cki5gCfzMwD2o6tZtQrUy+mXCE8hLL9fDkzvzpgvbcDn6Q0WXyolm0DfJCyf3n2QCs+fuw7M3OHhusMVjVRfWlmbjNgfTOA/wf8KfBflMGFZwFnAf+nicQ/Ip5G+X7uXIuWAJ/OzNsaqPsBygH3Gg9RLvZsNmD9/3echzMz3ztI/WuJ3cb2sznlWPRoYJfM3G7A+r5K//cfgMx82YD1X0DpMvAN4PPANzPzd4PUOar+Kxh7/XPQ35CIeBvw58CJmfm5Qeoao/5fU7pZHJ2Zi0c91ujxd20dcjTw6hrzy5n5sQHqG/d4MjM/tK511/o3Az5DOa5cTNkn7E7pEnFs0ydLZqx9kSnjU8BbMvMKgHql7HTgD9sIVhPW51MS80uAFwHfpZwcaNOFwP2UDWIYZ/5eDuwJfA8gM++urRIaFxFPpPTReVRE7EnZ+AE2Ax7dRsxq88z8RUT8GSUBODEiWr9iDvw+Mx+KiJcDH87Mj0XE9dMoHnTz3g77db4rM79QW5YcDHyA0qRwn7YCRsQ5lL5Ti4GRg4uk3f1PZOaDEXEspdnYP7T5vmbm6+oP4lHAWRGRlIP8z7d4Bfs4YG/g6roOS2sTR63nIuKFlG3lYEo/0nOAvTPzDQ2FeBZwCnB9RBwP7Aa8BfgH4JiGYrQuIvahHBS/nHIh4zjgfzdQ9T8CjwN2HPl+1u/vB+rf8YNUHmXwpS9TjvVOpxwf7AlcERGvyMyrBqk/M1s5runxqz5ljwb+DHg80FpizqpjqcEqKS2IXkbZfvaifN6HA02M9/GBkTDApynvS2My8+V1e3w5pa//GRFxIeX3pIn1/9s+ZfsCb6P0SR5I/b39LPCh+ht8GvD7nse/PGCIWynr+pWI+KfM/EDPYwNvP7WV3ZGUffTPgPMoxxQvGLRuyrazGPg6JS9qZHvv8VHgFuDIXNX3PoB3Af9E0/v/zJwWf8D3J1LWYLwbKWeEv1/vb0NpJtP267xpyO/rNfX/9+r/xwA3tBRrHuWA6oH6f+TvIuAVLX+W2wLfBJ5dy1p5jaPiXk3ZSd1EOZhp9fMddryu3tsO3tfr6/+/p5xtfrisxZhLqC2ehvVHGVTlOZSr5U8f+XyHEPcJwJuBH1J+eJcCb2pr2xn1mc4Yxr7Av0Y+u98D3x75ztey21uIc3yNtRyY1WC9e43x9yzgngbqP7l+dy5jVTJ4R4Prv7TfPgnYGFjaQP1fB57fp/x5lC41g9a/1Xh/DW9DjwP+jnK18P3A1k3W3yfenQ3U8VngLuAM4IX1c21s+xkVq9Xfzxrj8cBfAN8H7mq47udRBlL7DvCihus+pn4OCygnqs+ijF0waL0jx/hPAL5S9xPb9j42YP0j++en9JQ1sn8G9qCcNF1ct88Dmzw+Gm//1cS+bfTfdLpifntEvItylhzKsPat9YNmVV/Lh+pZuHuBJ7cYb8S/R8RumXnjEGIBnB8RnwK2qM08/5RyNrNxWQYlWRARr8yGBrGboPdQmjz/W2ZeGxFPphxktO0NwBuBkzPzjtp/pbGR0deDeLDqvf3uEN/bYb/OH9XvyIHA+2t3k41ajAflpMMTgXtajtPrzcA7KCOz3lw/yyvaChYRL6N8ljux6urnvRHxaMqJiXVu+jaOb0fEOymtdl4I/CUwUBNoDc2zKFdkvlWbnZ9LSR4aERFbUJKofShN5F8MfL32v7y8gRAfHOexWxuofz5wG+VK28WZ+ZvaCqUpmfVIdVTh7xqKs1NmXtmn/m9HxOkN1P9TysmWh+r93qtuSQPHd1FGuH4LZUqqBcBemXnfoPXWusdqCh6UJHRQzwDuo+x7b23wc+2n1T62Uca7eQXwGsqJl6YGTT6YchX1N5Tjj8Z+HyPi6ZTv7t2U38JWfvuzDGB2eES8Ebg6Iv6moapfSdk/XxER36Dsnxu5sp2l6f1i4ITaxe8o4GMR8fZsZqT0pq/Ajx+sz350SqpftHcDf0R5E/8VOKmpnV6feJ8A3knZ0N4K/BJYnM01mxsr7i2UgVXuYFWTjczMZ7YY84XAQTXWpZm5sKU4r8vMf4mIt9Jnx5wD9hOR2lATxUMoV4+XRsS2wG6Z+c0WY15BOUt8DT1dWnLAfnjrk4g4G/hM9mlmGBEH5DqOXryWmBsBx9Kzv6vrMD1+KDcQUQYUOopyMLiYcjJpoOStJvufoHSPGeljvkct+6/MPGqwtW5XRGxM2a6PAvannFQ7kDIg50PjPXeC9X+F0lf07FHlrwNePei+KSKuy8xnjfHYwH1gI+IjlO6J/0bpg/zdJr/3UUaOfgWlGf7Hs+EBiiPieeM9npnfbiDGzpRm7K+hXIzamfJb9+MG6t6q5+4VlM/i4YQoB5znvXbBPJyy/e9FaYl5LnBFE59zRFwLzKR06fiP0Y/ngGPORMQS4M2Zeekg9YxT//WZueeosp0pLSWekZmbNBTnMaz6HPannKC6oInjpSiDU78aOAL4H0o3w4G6uNR6FwA/AN7bu63Ui8FPzczXDxpjtXgebwwuImYDm+VwRvL+g37lmflfLcTamJKIH9h03WPE+4vM/FTtv7+GzHx3S3GfSjkTuU1mPiMingm8LDPf11K88zPz1RFxI/1PQLRykiXKQFZ/z5oDFjbe0iMi3palT9TH6P8a/7rpmD2x9wNOAv6A0hR55ORVqy1aal/k3vd1neajnWCsvgdhTRx89Yn14cx881hXZNo6GRAR78/Mt6+tTBpLPdFyIKVv4J8OWNcOY32nI+LPM3OglmQR8YrxHs/B+5D2xtqUMoXQUZSLGZdl5tED1rkdpQ/4rylj4CTwbOBRwMsz80cD1n8vJZFa4yFK4j/Q4HU1RlASwqMoY018EzgtG5iFJiJ+TzmJ+hCr70ebGlxuzO2zDRExl/I+HUGZBWWg8Zwi4g7K+9Lv6uTAv98R8VPKidZzKYO1NjqbSJSBbscb/G3/AetvdWaiiNg7M6/pU/4I4JWZ2e+7N2jMrSjbz2sGeX8i4g2Uk0WbUuYsPz8zB+7X31P/ZpQm8ntRTvQmZXyL64E/y4Zn/Jk2ifkYB433U0YO/lQ2NGVHROycmbdGRN+zs4OeFZvgOuxOGR0ZypyV328x1kXA6zPz/rZidC0ivk0Z/OZTI2cMI+KmzHxGS/G2zcx7hnmSpcb9LnAicCrwUkoz4cjMvidCBoz10sz8akTM6/d4NjjPdp/YtwJ/Qzk4fHjU1cz8WUvxXkZphvokylWEHShN/Z7eRryeuNtQDnyhjAXR2A/RqDjPyszrhnkyoMbtNzvDDW2cuBrrJNmINlskqRm1GenjMvOLo8pfC9w7aEuvJq7KrqX+s8Z5OAc9sTBO3M0oiXMj++SI2J8ypVAANzfVsmWs35IRTf6m1G4LR1IGZHvnoCddap2NTUk3Rv0Pb58R8aXMfGVbsUbF3Qg4PjNPHUa8dRURj87MB7tej3XVc+Li4aKe+5mZO7UQcyfKyZcjBz0eHtUiYg2DtIioJ71uBEZOTK32W97UxYP6fuzKqn3bD5qod4040ygx/wilGcnna9FrgB9TztZu1lRTg4g4PTPn16akow18VmwC8Y+nTJkwcvb85cDpOcBUA2uJdz5lZMmF9Iwq2vIVz1mU/qP7Ub5g36Xs+Je3FO/azHx2b1OeiFicmXu0Ea8rI00BI+LGzNytln0nM5+7tudOJRFxdWa2NiJ6n3jfpzTJ+lZm7hkRL6DMmzy/xZivpjSZu5LyI/Fc4H+PTkqmooj4X5S+3TsBy3oeehxlHIjXtRCz70myEW2dLFNzIuIqyrRfK0aVP5HSVPI5A9a/RlPPqSTKaOynU75XN1Km+bmlwfpbO/AehtrE9jDKseNMyjHWeTnG3PXrUH/bJ3Z6j1+Guq1GQ9OxRZnq8LWsmiv6FuBzTVwpjvanM2u1xUtEjB4nYCNKs+2/pQzO1siJmChd8V5D6bLwTEoryy/ngONa1eR5zDEcBmkR0XY3jrZP+o42nQZ/2zMz/7jn/lcj4l8z848j4uamgowcbGczQ/yvi2OBfTLzV1CadlL6s7SSmANfq3/DdBbwOUoTFygD+Z1FGQm0DT+tZ8ISICJexRAG1YrV5019JPAI4FeDNmkbx2/q2e2lEfFXwI+AVqeCqt0E/pY159tu8wTWFVH6832Z1ftft9Wa5X8y82cRsVFEbJSZV9TvZZv+D2WU+3vh4b5V36I042rUOFeT2xrf4nOUEZj/Hjihp/yBtg7uTbynhUePTsoBMvPHNeka1MwYZ77cXP/HQPk4ZV/8r5Qpr06lTC3XlFYHT6ut98bUwFWxeykDk36eckIwgWdHxLNr/YN2JWh7AKkc4/YwNDGd1q6Uft//RmntNtKt4P9ExGGZOehxfKvTmVFaIY4lWXUxbZ2MtPirx3Cvp7TyXAwc2sQJtiiDOx8FzALOp8zccGE214X0Y7Q0hkNbrfZ6vJv+n+9lwAWUC5eNmU6J+czePjYRsQNl2H+A/24jYJTR/2azesLR9jzmQU/z3Hq7tR1+Zi6oZzGfWotua7M5VjUzM3ub9f1zRLy5xXjHUa4k7BwRP6IMrNf4VbnRctS8qRFxOKVfW1veTJk39a8pTfT2p0xR16YvAJ8EPsPq222bRq6Wz+0pS8rrbcPPI+KxlAPez9a+kAMPprQWG41quv4z2hsJ/iUt1TuWzMwfRsRxox+IiK3aSM5HnSRb7SEa6P+podg0ImbkqIHMah/JRzVQ/8bAY2k/wWrLRj1Xdr4QEe9ouP7WDryr51Cmifo8ZUrMpj+HL1D2ATvXv14DJ1a0f2Jn94j4BeV9eVS9DcPZhzXxOX8M+F+jrz5GxIGUuaIHuhiWmdf11Pk8yujpmwBvzMyvD1J3rb/tgZ8fQZkV6W8orUgPa7gp9ccpF/mOzsxFNWZj39/MPD7i4TEcXk8ZNb2RMRzabg1B+yd9VzOdEvO3At+NiB9QdkQ7An9Z37TG+7NGxDmUJmGLWZVwJNB2Yn4WZQqDC+r9w4Ez2woWEc+nvH8/pLyv20fEvOwzUnKDfhplJNeRbglHURKPVmTm7cCBdVvZKDMfaCvWWtbjKxFxwtqXXOf6r603f0npXz4MD2XmaUOKBXTSmuUwyvQof0Nphrc5ZZq4Nn0jIi5l9a47Ax9c9NN7NXlI/do/RzkZMDKAVOPTFo02+iSZpqQvA5+OiL/qaVH2GOCjDJ5UQZlLvO3vdZu2GNXcdrX7g14RbvPAu3oipdXcUZRmtl8DPt/AlVQAMvNPmqhnHK2e2MnMxqYG7GctJy+bOPG1Xb8mwZn5rSiDyA4sWpzObAjuoJzw/zClL/XuUcabAhpp0fEkSivVD9Xf+fMprTgbU0/UXRER17NqDIelDD4Fc9utIdo+6buaadPHHMqohZQznUEZfKmRAd/GiLUE2LXhM8ITjb0XPdPCZeb1Lca6jnIG7bZ6/6mUH8O+05Y0FHMHyhnS51B+CP6d0se80eam4529hvabJo46SNqIcoX3eYP2hewTZ6z5TYF2RtXu6W/415Qd4wWs3qy81f6GEXEopZ9a7yjpU/mgeg11++ndD1ywlqcMGm8692vfLDN/MVY/2fW9f6wgImYA76M0wRz5rdiBMpruuwZt6dVVH/Moo1/fk4OPaj60weWihcHTRtW/CSVB/0fgPdnSGDtNaruP+VQXEf9JmXrtt6PKN6VMRTpnwPpbnc6sbRHxz4x/VbjJ7+8syvf3KEorywsy850D1tnqGA49cXpbQ/y/JlpDRMQpwDZAv5O+P82GZ4qZbon5M1hzKqhWrmBHxBeAv87M1vsij4p7To4ayK5fWYPx1hgFuV9Zg/E2pryvrY/wGWNMyzaiwb41Y8XvPVB6iNIq4dNNX4Vse2CMMWK2OvXJWmJ/kvJj8gJKE/pXUa7uHttSvH5XEkZmhHhrbZHRdMyhTyUWZZC7F47u156Zu4//zEnHGWuglaOBFf2uqjQQ8+LMfEndbkdrdXtVsyLiUcBT6t1lmfnrhuptpRvFBOIuoAzC9J+Z+Zphx5+oYRx414T8UErCMJvSJ/nMQU9aDENXJ3amioj4O8pVzr/KzB/WstmU5GfRoCfWY/XpzNZoiZUtD9w8VUXE0yijsg90PBwRv2LNMRweNugV/zZbQ7R90neNeNMlMa9J1vMpifklwIsofZxe1XCckauPjwP2AK5h9SuBrczp2xN/tbOuNZG9MTN3bSnemZTXe04tei0wo83+NBFxZWY+v636Nb2NnDjq+f9YyqiiB7UU793A3ZQm2EE50/xE4DZKn7nntxBzaFOJ9dT/8Gj+9f5GwPd7yxqK0+ro2tJUFBGP66qb1UQM4cB7AfAMSpedczPzpkHqG7auTuxMJVEGpX0b5cQ6lJmAPjAVWkSMpakWL1Ndm1f8h9Uaoq2TvmvEmUaJ+Y3A7sD1mbl77SPxmcwcb6TEdYkz9KuPNe47gHdS+jOMzMUYlIHtTs/MpgdyGYm7CWVwtIebzAKfGN3cqOGYJ1P66Z7H6lO0tdLUqDbPPw3YJjOfERHPBF6Wme9rI15P3KFMCxcdztFcm6H9JWX7SeA7wCdb7mZydWbuUxO8V1DGJ7hp0KZwa4s3quyqzNw3Ir7f5BXlWDWV2JOB3oFfWptKrCf2P1Ku3PX2a7+h8WZc45xgGMLJhwuBcymj0U7ZOW81dUXEZTlqsKJ+ZeubtpvaRpluaeR4YI35nLOlwc1MrIYvIh4HsD6fiJqoqdLiZSqbbq0hplNifk1m7l37RL8AeIByMP70FmM+kTKKdgLXZuaP24rVE/Pv20rC1xcx5DniI+LblKknPpWr5gG9KTOf0Ua8nrgLKVdZR1ojvA54bWY2Oi1cdDhHc0ScT/ku/kstOgrYMjOPGPtZA8d8F+WExwGUkUaTcpLuXS3F+w/K1EMjTa9fBbylJuaLM3OPBmNtDmzJEKcSGxW/9X7tta/hrtl/oJVb2jrBUmM8j3LC4VBKa6jzgIvbPJEkwcMnMR8NXEFp/TdycLkZ8PXM3KWjVdugTfXEKiK+BfwP8PHMvLjr9dlQre8tXrT+mE6J+ScoV5SPpIzQ/ktgcVtNriPiz4D/C1xO+QF9HmUQktZGSK9x96O8rl9FGbl8L+AjbSVXEfESygAuf0AZxb/1qTci4smj++X2K2sw3rWZ+ezePmBNJ1RjxF0jxjDiDlO/K8ZNX0VeS/xNgE0z8/4WYzwZ+AirBiu8ijJC+4+AZ2Xmd1uI2W+Qsgea7uvUJ+4TKdPR/Z6WTkbGkAdaGWMdNqZMr/fnwCFt7u/UrojYFljZViuvphKfiDieMqXlkyj7jpHE/BeUsUf+adB1HSOuV4QnYKomVhHxJGBbYN/M/HgL9Zv49xh2i5e2v79t7z+1prbmvR26zPzLzPx5Zn6SMqXGvDb7QVOusO6ZmX+SmfOAZwGtHzBSmlw/GGWahLdRBiJoc4q2D1Pmun58Zm6WmY8bwkFqv1Gev9BivJ9GxE7UpjAR8SpgGIP6/TQiXhcRG9e/19HitHARsW9EXBsRv4yI/46I38WquU7bcn1E7NuzDvtQ5rltTUQ8OiLeFRGfrj8mW9cTTK3IzNsz86WZ+YTMnFlvL8vMX7eRlFffA1YA/0np17kCuCMivhcRrcyYUE9GXgO8nNIq4KqIaGwk2B5/B/wE+K+IuK62gvoh5TX+XQvxVlP7kb0SeCNlarjGp9vUUJ0D3BoRH2ip/mMo2+W4LZPWJjM/kpk7An+bmU/OzB3r3+5tJeXVm4CLI+K8FmNMGRFxWb+ytpLyiPhWRHy9rd+ozLw7M69rIymvGtn+uxIR29YT+IPWs2k9Yf6EiNgyIraqf7MpJ9va0vb3t+3955TV1LYz2rSZxzwiXg5cnpn3Z+YPI2KLiDg8M7/SUsjllCa6Ix4AGh32fwwPZWZGxGGUK+VnRMS8FuPdRekS0HrTiojYmTLF1eax+lRim9Ez0n4LjgNOB3aOiB9R5otsra9ujz+lTAt3KqumhWvzZNI/UVqUfIEyNdsxrBrIoi37AMdExJ31/g7Akqj93lvqL3wWZQ7skUHCllNecytn86ObMQq+QRkI7dK6DgcBh1DmHv0E5X1v2sjJyJ/VmI+nbLONthKqTdhPiDKoXusDrfSqBzf7UN7fjwNXZubv246r9mTmgRERlIFh26j/bsrgj9c1VOWPR67ORhmpei/gfdnSGCv1wsLD/Xo3VD1dCZ4QEVuyeleCNhOrY6hXtJuorLaqPIk1Wzm2MrNEC9v/aobQouMcYKeI+FJm9psPe6L+glUtXq5j9RYvbZ0Uaf372/b+c4q32Glq21nNdGrK3q9ZcGvTU0TE2cBuwIWUpOowytWk/4T25sCO0h/6G5QE7o8pV5EWZ8MjI/fEezalKfu3WX30+cZfXz3ZcDjwMso0KCMeoIzC+u9NxxwV/zHARl02V4uIN2fmh1uqe1Fmzo2eAbQi4t8z8w/biFfrH3r/9p7X2ds1obXm89HBGAUjr7FfWVvdIeqVpBdl5n/X+48ELsnMA5uO1ZWIOARYmJm/63pdtG6i5SlF2058YtVsEn9EGUviA5S5wBs52Tbdmto2pauuBE2LiFspXamuAx7ej42cUG2g/qEm/jGEPv4jiWdm3txAXW/KFkeRb/v72/b+s0+81j7fYTTDb3LbGTFtrpjTv1l+m6/vB6w+KvKF9X/bZ51fAxwNHJuZP46IHShTBLTlZEp//U2BR7YYh8y8ELgwIp6TmWtMedCWiHjLqPtQ5qG+LjMXD2s9qrdQug+04cGaTC2OiH+gNNd/TEuxgJJ416sP29PzfWzr6k/137U58kjXhJ3oOanUgkdn5jV1uxnx0FgLN2RlRLydMoI4lP3CfVH6Rrd1hfdHwNVRRi5/+GTkyPenrZORw5SZ34iIP6zND3u31za7C6lZqw34GmUO2ia7d5xBn8SnQSN1HgqclpkXRsRJg1ba4RXhNwHPjIhWEqtoqI9zZn4E+MgQEqu2E9v7M/PrDdXVT9vb/2qaviI8RpJ5doOJZystXob4/W17/7malq/4N3pFewjbDjC9EvNFEfEhVo3C/CZaaloDkJnvbqvutcT9MfChnvt30m4f862ypfmfx/GzenVuWE2D59a/r9b7hwLXAm+MiC9k5j+0FLefWPsi6+z1lBNYf0X5Yd2e0pe2NRHxXuBPKCexeqezaHP6ihMprUq2j4jPUqaj+5MW43UxRsHRlNf5Fco2891atjHw6pZidnUycmgi4hxgJ2Axqw46k3b3sWpA9EwpGqvGznh4StEGQ7Wd+PwoIj4FHAi8v/ZhbGI8oGnZ1JaGm4LTfleCVhLbiNir3rwiytSWX2b1Vo5NrX+r2/8QWnS0nXi+KzO/UFu8HExp8XIag3cva/X7O6z95zBb7LTQDH8oJy2mU1P2xwDvovyYBfBNys70V+M+cfJxvsr4c0K/rMl4feI/0BP/kcAjgF9m5uYtxTuF0nf/m23UP0bMoTYNjohLgVdm5i/r/cdSBqB7OeWqeSt9a8ZYlzszc4cW658JkJkr2ooxKt5twG4jzZ+HJUr/530p+4KrMvOnLcZ6MuWH6w+B+yhjFLy2jWb6G5L/3955hslWVWn4/cgKwowjQTEQRJAgSFAQTIgoiIqDgoiZQREVUEHFMIwRA0bENCqgDjBEERTEAIhEJWd0UDFjBAQD4Zsfa9e9dYvqvqH3OnWrer/Pc5/bfap6r1PdZ+9z1l5rfUsdd6AoNq8j0tIm48Y4C1FSS9E+x2dXYgMsxfGRdH9CL+Iq2z8u6Zgb1boHj3uqbTYdlBJcVGusgXGHtZntYc+w3Wz29a/kdoH9jidwZ+8wxfGstWb0SugkHULM4aNVsay2g/mbtX6mt4PMSsPv6trpMTER8+KAv3W+b5w5I1UmtD3PrrOknYle6lm8FnizpH8Q6WLp7dLoPjX44cQE63EX8AjbfyufuyoDmyvzvERM/Nr2RERXX1dsLCHpbuAw2++ubW+Aq4F/AW5JttP/4NCjF7V+uKSH106fl7Sq7d852vhtpw41ChSCcwcAazBvynVaJkLZ1HkzsWs8R4wx0eZngI01twPFF4nI9ZOT7EFcr6vRTVeGRg6nSVo+YUPnIwPf92s8VMsCsn2npFuAbYiOC3eX/2sx1qm2HaSCZ5USpEa0bT+12BnabnYmYxeyr//UiLDtQ4BDshzPPrIyXnpkZ3RkrZ9dZOykRLQ7vHaACYiYS/q47f2nimRnRrAVdawPt31Dlo0FPI8LbddK4xo5kk4nnMjjbW9aUoP3tL1Dkr13EtHxXmruswnxuY8Qu2F7ZNjtCklvAHYEXmX7p+XYWoTjc4btjyXa3pz4vV7NvA8h1edldsRgiL3fAlcBxwAn2M5uPddv+wrgs9xX4CetfEfSmcD/EhsCexNtFH/vpL7iki4t8/8/gV85OlBcantwA6amzbOATQghz9TrtZGDpCuBjQlBoa8QGzr/brvKhs5Ujs/gsRmMfzDh9Kxr+1GKPtTH29660vgpEWF1JJ6mfHGz04jz3454qP8bcLFnKB7a1f1p2Bop6RLbVVJuO7j+u6jxT8vE6iDjJTujI3v9rP737TAbopMsvvTtld0AACAASURBVElwzDezfYmkoReN7XOS7D6bmBDL2F5T0ibAuztIZe9vI7YEcQN/su2tpviRRbWznu3rh0QhgVzxrlGkBhcHcmtKva7tH2XZ6hpJlwFPH0znLhHQM2ulWE1h+xrgc4QDO0eULHFeLgFsZTu1V3qxtSTx8PZCYuPjAsJJ/7qTW3vVfNBaWJuaV9X/nFo37CH2Ou1AUWx2eh9p1Cd7Q6cDx+dy4LHApZ5byjVnzlUYf9xTbVNSwfvGz3asUhxbzW03+yGiFLDHisCBtjcY+oMLbyf7+n8BETBIiQhnO57FxjbAOraPKM9ZK/SCIhXGzp6/2etn2t83O6LdxbUDE5DK3osQjeDB6b+IFPKzi/3LFUq+2Ty77+u7gZ8R6si1eSPwKu6bvgTJ4l0eQWowcBnRi3MpAEXq883T/8jYsPSgUw5RZy5p6WTbf7D9yWQbc7B9r6RDmdvDPNPWPcC3gG8p1O53IJz0TyhqKjMzLU6VtA9wMvNGdv+UaPOu8v9vJD2LmC8PTbTXdQcKbJ8jaVVgi3LoYtvpZRiNqtxeIigvAZ5YNtBmvM71OT4rDWyQr0hfaUcF/mnbknpikrU7Z4xlqq06EjdzfinBCcTvpJ/jmXnK7brATkTpWP9z4u3AXjMcu8vrP0s8rcfdZX49l4h2flHSyyqNPU/GC3AEsfZ8lQj81CB7/qasn31k/n2z0vB7pF47PcbeMe+hjnsrEn+gWzVvHXQ6tl/RkZ1XlS93sP33/tcUtWQpSFqX2BBYrxy6TtLnbd+YaPP1RA3274jUOBGbD1UiFIsB0wmvZYuyXVJ2dr9OjkLsMM6UtAtwkjtKCbL9T0nXAtcRD1jZgoG9m0F/ZMRA1noH8F5JKwFvAg4jHsjekGXM3XegQNKuhPN/NrEOHCbpQNsnZNptVKW3ofPKyhs6qY5PH8eVB+9/kbQX8ErgvyuOvysRET7U9l9KRPjA+fzMwpD14N1JjX+WY5Xt2Dq/3WxX139KjX8f2Y7n8ygZLwC2f626HQmy52/W+tkj8++brUuTfe0AE5DK3kPJdUdD7H0R+C4hOLcLsC8Rmdw7w16f3YcSD8VbEzejHwD72f5lkr1haUspdZ6StiJ2wT9HRLBFLHB7EekiF9a2Wez+BHh81rUyaiTdAwzrTiBgOdtpUXMNr6uzc0XKbif6s99D1AemCRaWm9ZuwO7F5rHAsbavq21rtiFpS2KtezTRgWJJEjtQFJtXEGUft5TvVwa+4xnWlza6RdIjiFTS75TU5CVrZV4lOj79Np4ObE+sXd+y/e0EG6swr4hjlQyxDlJts2ucU0oJSpRtZ+A5xEZ1j9uJe8b5Mxm/z84RDNdbemWl8VOvfyXV+PeNvxrheP7Q9rnlHv4U21U2fSVdbPtxfSnhywMX1CpF6bOTMn/L2JnrZ9rft4M0/NRrp8fERMzJ7y06yOuBtxNRwGOIlNb3dGD3COBo4AXl+xeXY0+vaaRcgKsTPQ0fC/MorN6/pq0+/hPY3fbZfce+Jul7REQ7RfwN+AVwa9LYC0XJDnjV/N+54NhesuZ4C2n7qSOw2UlfbUnnE3PkeEJYL12XQNK2tr83EHGZg+2TEm2vTGySrcG8SvBVHviG8CmiNOB4IoL1UmCdJFs9lhhIXf8jddMEG8mUKPOrgAcSPelXJ4QSa7XrelWxMQ8VHZ9XAufarhkF6x//OUT0+SFEt4yHA9czoGg8A7JTbbNSwXuklBJ0ENHucVrf18sREdxfVxw/9fonOSJcosAnMvde8geiJKwWqRkv2fO3g/Uz8++bGtHu4NoBJsAx76ruaBDbdxKO+dszxp+GlW0f0ff9kZL2T7DzDODlRA3pR/uO306oH2aw9oBTDsyp+/x8kk2Am4CzJX2Dea+dj079I2l8bgQ201DU674feIjtHSStT4izfTHJ3jLAHsRNysC1wP84p4/6QcD3u0qXLzwZ+B7zphL2MLH+ZXEKcC7wHfqykjKx/RNJS5Z6/iPKZkgmZ0j6FrHZCpEN8c1km426vJbQf7kIwCHgtUrF8bMdnzWAF5eo1SXEnDvX9uWVxn8PsCWRCfJYSU8lMn5qkfLgnZ0K3kd2KUGqY2v7xP7vJR1DrNm1SL3+s2v8sx1P24eWjJfbiPT//6yc8ZI9f1PXz+I7nSRplRJxhthYqEFqGn4HmxbABDjmdFR31ENTtGWbYzC/rc4fFKIGvQfH3YmoTlVsHwUcJWmXwYU+kelSZYalYtfi5vJvmfIPpvkb10LSC2wfP3B4LeJhbFI4ksjo6G1g3Ui03KrumBen/+vAecztk/kU4O2Snmv7mpr2PAKlbtsHl/870ZoY4P5Oao02BXeWjZbLJX2I6C1eWwhrHmwfWB76tyGun8/brr4j3kjlH0XzAQBFL9tq63m242P7P8u49yMyVA4EPk6UctTgLtt/lLSEpCVsnyXpg5XGznSsOqlx7sCxyt7YGWQdIqpahezrX/niaamOZ3bGC8nzl+T1MzPi30FEO3vTF5gAx3wEqbKHlv//HViNWDAgHOSfdWD/lUSK58eIyXJ+OVYVSW8c9nWPpGjywyQNU/AWsTOVgu13zWMsxO2GRSRrcxCRgje/Y+PMg2wfV9KLsH23ouY9g8OA1ww+REnajpgznafVZ1HSQ3fhvmnl7040e5qkHW13FUF+CZEC+zpCP+RhxGdOo6StnmL7JIUQ5bqSlrZ91/x+trHYcI6ktxFlWE8H9gFOTbRX1fFRKJlvDaxAaK0cQETNa/EXSSuUMf+nONF31xo8y7HqKhU827HqwLG9nXg27InY/hbI3FCtev2TL56W6niSn/GSOn/JXz/TIv4dRLSzrx1gAhzz4jTeOpgaq1DaXtL2x2va60XJJL3H9pP6XjpV0vdr2prC/s2EeEg2ndTpDjDdjTC1frfUomxPLBDbE6J6KQ6ypB2IvterD2xErEjdBXZx4A5J/0ZZvBSCXln1/KsPi2wUAZO0vroj4hTi93gJfeUXyewHvE3SP4jWaWmiesTAvRYnfy/z5GG2f5Jhq4/vE7Vp/0o8LP+ISI/LbH3XqMtbgT2Bq4BXE6UIX6g1eAeOz78T94FvAOcAF3qgM8oMeS4huLQ/cV2vBNTc0Mt2rLJrnNcg17EapHZEO/XZrYPrP7tdYKrj2UHGS/b8TV0/yY34Z0e0O9n0HXvHnIgWD1Pc+zzwQ2JCZLCy+pRAJa0JrJxki+JYTJdCv29Ne4NR5C4o6fOdIulJRE3Ks4CLiV39tUodTBa/Jh74n8O8aeu3k9h+ahBJ3yEcrMNtnza/9y8ibyTSy9eWdB4xR56fZGsJScvansdRLRkQaWudpP2IyNDtxA3sscBbbZ+ZZRN4qO1nJo5/H7oS1esh6WxijiwFXA78XtI5tu+TwVPTbEnF3RM4zPaHJF2WaK9RCUk7A+cX8b7/pm5d8Byy54FDVfgBRCr404H/lvQ729tUGv8OzVVdPkpFdbnG2IVsxyq7xjnVseoiol3ShXuBo7Nr3t87uA9k1/hnb9ylZrxkzd+u1k9yI/7ZEe3sTQtgMhxzDxN2sv0PKbXJ+BsIwbBei441iD9UFv0R43cRKuXpFKdmT6L+o781Q5YSc2dI+iVRW/4Z4EDbt0v6abJTju0rgCskHW37LklLAxsS7R3+nGl7gJcCDybSilKwfamkJxNpjQJuSEwL/jJwoqTX2f4ZgKQ1gE8CX0myCSE08glJzyA2Hl5BOOqZjvn5kjayfVWijftQIsnrMO9akJUptJLt2yT9B3CE7YMlXZlkq4cUbRv3INY9mIz75GzgxcDhku4kdCbOB86rrS0BuY6PpA2BJxJCj5sTXUOqPdh3kO6Z6lh1kAqe7VhlR7Q/AGwB/E85tJ+krW0fVNFGpuOfUuPfoeOZmvGSOH+7Wj8zI/4pEe0Or52w5zHvYy7pKmA7278bOL4qUcOwUaLtZYH1yrfXD0bqEu1W6wm6ALaOJ4QZXkRMnj2A62zv14X9TCR9gugrehXRgu4Uou/qWsl2P0tE466RtBJwAaFy/UDgANvHTDvAwttbwfZfp3htbdv/V9NeGXdoO68eTmrrJel1wJuZ29LvDkIdOC2VXaXHbbmezrZ9ctYcLeudCWdxHaKjwD+Ym1ZetVfqgO3/INLZH0pEsLck+rOm9KQvn3V74Cjg7bZ/qAr9hOdj80nEg/h5tj8oaS1g/9oZSY08ymbcE8q/rYg04R/a3rHS+IOOz+7Aj2o5PoruIN8nnMEf1t7IVPTpfhxwkef26b6q5rOSOujD3mdrXeAbth9ZabxLyS0lyN7YuRLYxPa95fslgctqrZsdXP+9Gv9qSuxl3BOI9aCLjbtexss2RJeCahkv2fM3e/0sNlL6pEtagthQn7P2AF/wDB3dLq8dmIxIwIeBb0h6E6Wmiehn+SHmCrVlsQ6xo7ccsLEkXLnR/BR0uZvySNsvUKhaHyXpaOJiH3ts76doNdcTn/gwsKKkXYFvTuXMVuCJtvcuX78CuNH2zore8aczV3G/FldIOsj2cb0DJRPiHUT9bEZv6BMI561Xl9efvZLW1sv2p4BPlRsjNRb7BeASSWcCawIHFdv3JtnaKWncBWE/4oHsQttPVbQvyix5eTex1vygOOVrUbFtzhTc7L7OGrZvkpSZbdGojO2flfXtfuVf7+ta7Mi8js9RRGS1imNi+1k1xpmGbNXl7D7sqang2aUEXUS0CeX6P5WvV6o4LiRf/yTV+Nt+PtzH8Xy1oqVWzY271IwX8rtOpK6fGRH/7Ih2V9dOj7F3zG1/WdLviYe4DYkL9BrgYNunZ9lVKI8+BVifqDPYgRAM68Ix75Lebv1fyoLzW2Lh7AxJ+xAt4U60XVUcreykfQ/4XkkpfybhpH8aeFBNW330l148nSIy52j1kGFve8JZ3Qt4DVGWcCjwNaIeOoNdCKf/MUQmwjHOF+6aQ0cOeY89gU2Amxz1yf9GbLhUx0UQTdLawC9Lyc5TiN9z9trzd9t/l4Silv/6Eq1KwdFK8Pi+728iWZWdKIV4ju1fAZQyjE8BaZlXjTqUFMatiHKSG4ALib/dq2zX7gRR3fHpy4YZSsVMkZR0zz7WIFE8rYNU8GzHKtuxPQS4TNJZxObFkyqO3SPN8XdyjX8HG3cfJDJePklCxgt56dpdrZ8ZAm2dpOF3cO0AE5DKPirKTXRjIkVo45I6/wXbKW22+naJIdJ0e3XQqcrIJX31ROLB/wii7uqdtj+XYW+Kc3gtUTLwCOf3ie/ZvJ/tvyWNfRbRx/FXwFnAesUpXwq42vZ60w6w6HYPJG7avwWekZWGM2BzeaKmaDfg34iU5M77f2ejbmuve+lsmxMPwd8iBPbWrb1zO2DzZGLDYX9gW+DPwNJZNiWtTDyYrcG8LeHS9C0kbUFsyj2bEBV9P/Bs27/Istmog6Trgb8S4mDnE6me1TtASNod+ACxds9xfGwfO8NxH1G+fG35v5epsQdwpyu1QsxK9xxip+dYHUB0zKgmMJecCp5dSnAl8BTbfyrfP5D4DNVKdCQ9mIjKA1xs+7cVx065/vvGH6zx/wGxsfObGY47zPG8ELgyYeMujcR07a7Wz4tsP16l3K88915a4/rPSsPv+tppjvkiIuli24+TdAmRCn074VRtMOJTayzmSHoUsZu6GvBx20eW488Atrf9psr2liJ2nfckSjx2JNrh7WP7hpq2hthekshCeCGR0fJW2xNRCtFDHddeF5uXlpTLNwN/s32YutWeeDIRKTnDQ8Q3K9k4n3g4voTQYADuK/6UYHcr4HPA34Fn2f59pr1GPYqT03sw25J4uL+CSHM8oqKdTMfnPNtbz+/Y4kqWY9U3fmqNczbJGzt/6TlTiv7QOwM/Bz5Vc51Ovv5TavyzHc8OM17S6GL9lPQh4C+E+PDriYj/tbbfXmn89Yj1p/cZbrH91BmO2cmmxRx7zTFfNCR9Gngb4XC8ifijXW47JYV1FJSH7z/bvlJRd/0k4CfAZ5wgdKfoST8ltj9a2+ZsoNwwziGi1b2b9k5EOvtJtt+WYLNXt/84QjH3WNupvej7bJ/L3IjHedlp7eX326u93qTcGN5le7dEmxcR6X1vJyK6P5V0te0NE2yt6FBHf+Cw13uRnwS7l9veJGPsIbZOZd6HqvWB3xBZAXSVqdOoQ9mM3Iy4Z70aWHOmEduuHJ+SDfM62z8o3z8B+HStuSBpa+C/gEcQmSi9rLsqoqdZjlXf+CniZl06VhmObbknPM/RN34T4r57CJHteJft/5jh+F06/iniaZmOZ4cZL6nzt9iovn72jV094t9FRLurTV9ojnkVSvrEirazW/l0hqTDiQV9OeJCXwE4g7gol7S9R4LNaVvAuYPe6mXRWMH2bdm2ukLSZrYvGXL8fsA7au1UDox9L3AlES0xAw88TlS5VoiEbUPUCW5JqJafazulR7ykH9reojxQP95R953qVEpaH9ibiMwfI2lNYDfbH0iwdZrtnST9lLmiSz2qPhAM2H0vcdP7Zsb4A7aePN3rk1h+MWmU9OYnENGSDQitmfN7/2aa+ZDt+PTZ2Qz4EnNrd/9CtGS8dOqfWqjxryfavQ5movyxxvjFRqYqdUoqeLZjle3Yqq9jhaRDgXttv7k801xe4ffT1fU/tMbfpfa8ko1MxzM14yVr/mavn5l0GdHOvHbm2JhUx1zSc4Hf2r6o8ribTvd6rZvnqJF0re31FUIHvwJWsX2PJBG7UBMjhqRQmt+bWOQuIR6IPmr7wyM9sUpIOtP29h3bfNl0r9s+Ktn+g4kb+xOJUpObbT8zyVantdezBYWuxvLExspdkKunUWyuCfymF+Erm1er2v5Zls1GHSSdRBH9AS6pXWKR7fgMsbci8YxW9QFTpcaz5pgD46c6Vlmp4H3jpzhWHUS057TMKlkLB7mUjalCm8murn8l1fh35Xh2kPGSMn+z188+OykR/+RsiE43LSbZMX8/oaS7lO0dKo571jQv24l1pV2iUsM6+PWw7yva/OR0r2dFWXvRTUl7EDthbyEWpsW+JmhBUIe1x4sDkv4P+APRm/5c4qEhq33ZoO1e7fXptR4oprCzDvFQtz7zCs5Vj17Pls1IAEk/Ap7QeyiRtAxRDrHF9D/ZGDWSNL90yAV5zzQ/m+34vNj2VzVFSZdnWMrVN493JRSuTyI2vXrj14rIp4qnFRuZNc4pjlUHEe1PAA8mSnCeAzzK9l3ld3Wq7c1nOH7q9Z9Nh45nSsZL9vzNXj/7xkjN2MmIaHd17fQY+3ZpU2H7bZIeXzti7hmKCNRG0neIaNLhrqhMCqxSHhDU9zXl+5Ur2ulnb+Bq4Djg18ybMpvJ0opWaTsTKWV3Sep8xyorywNYSdK/T/Wi7ZSe4iPkk0QK5e5EO7hzJH3f9v9lG+6lPEu6mVAEzeII4GDgY0RGwCvImy8fKf8vR0TArii2HkO0PKmSojoMdax2T2zkzrnpOvrFLpNor1GPsySdCJxi++bewfL32wZ4GRFlPXIRx/+epOMIx+dfiTabPSexxoPa8uX/rHZgHxn4vt9RM5HtM2Oc1Ie9PxXc9m9KRs3OwCMl1axx3hP4kqR5HKsK4/avz9tSWpjZvld12qTuT3Q/eTCwTd+GyGqEFslMSb3+lV/jv0sXjqejbHDjhIyX7PmbvX72uNWVW1lPE9F+U/l/pnRy7cwZa1Ij5hAPx7arPhxL2tb296ZydLp2ciQ9hFiIt7R9eMVxO6/3VvR/fgFxc7kb+F+id/mfa9sasLsvESW/AngW4VB91fYTM+0OOY+sLI8/Er3Eh9397cT2U6NE0gqEw3oA8NCZ7poupO1f2H5Y4viX2N5sIIpxbuY1K+lY4H22ryrfbwgcYPvlSfZGoXb/beAw218v3z8X2Nf207JsNuqgKLt6JVETvCbhUC1HRJfOJDavF7mXtsJ76jk+x3lur/vHEqVeY9FtQtJatm+a37FFGDfVscpOBR9ir6pj1UFEOztjJPX6V36N/9lE699pHU+XLjmLMH5qxkufnaz5m71+pkX8syPa2dfOfexNuGNe/eFY0rtsHyxpWM1CmpMjaQXbf53itbW7iAZ2iaTViYjnG4G32P7KfH6ktv2lbN/dpc0slFR6sLgi6SPEYrkCcAGRUnnuTG9cC3kO1TcFB8Y/j6jjPIGIXPwK+IDtdRNt3kfQbtixivZGoXa/NtGG6SHERtYvgJfa/kmWzUZ9SgbUg4hWgn+pNGa249NJKdew+0Fvo2+G42Y7Vtmp4NmlBNmO7dnkOp5dpTpn1fhnO56vtv25qYJatYJZWfN3YLyM9TOtDLiDtTn12hlkYlPZC9V3HWwfXP7vui3aFZIOsn1c70C5WN5BLPbrdHw+aZSdtd2BpwOnE7UomfZWItKCn1QOnQO8G8jrUyitQjzAbEBcp9cSk/uWDHMJYy4SkvYB/khkQmRtfFwIfMj275LGB2CqBzji971Cpm0ibfH+wL7Ae4h09mkF9ypwnaQvAF8lrtkXA9cl2vu77b9LQtKytq+XlLbxAFA2OLcs2RZycqu9Rg6ONN4qfbP7yE71TC3lKhtbG3Df0qYV6SsVWVRs/7zY2XrAiXpr2Uicabuo7FTw7FICPESgzvZlva9n6Ng+k3Aeel06Bp2Hj83Qeegq1Xl5Sdt43hr/5efzM/PFIej5aeDTGY6n7c+V/1O6B2XP334y1k+XMuCpIv4zHD712sy+dgYZ+4i57tt/ds5LwLa2Zzyhp7C7LLALsAZ9Gxwz3RWext7awKeKrdcQE/RQ4GtEFGloNH2ckPQuYCfiYf9Y4IwuotZlQl8N9JTCXwJsbHvKuuwZ2tuaECY7kth0ELApsXjsYfu8yvY2ckk/nuY91epj5mPntcB6wCOc1Bu6RFBeRIh+vEfSw4HVbF9c2c4oyj02Aa7o4m81xPZyxNrT28D6PvAZV+xRPGBvJGr3kp5FrK/9de0p63pjfOgg4pZayqUoy9iZSKP+et9LtwPH2q5Ri4nyxNNSU8Gz6TIdNini2UnUUMntArPIznjpav5mkxHx7zqinc0kOOYj6T8r6QwiojqoLDgo0FDb7oFEXdVvgWfYvibTXpcoel/fBPytHOpdnL12CimqnyNI0b0QeE3/Tnk5vgnwOVduhdHlA8HigKTPAPcSG3OPVgiInekJUNZWqIavCVxK1FOdT6R63zbSE0tGc9Xuz8qMYkv6LJGJ8FTgC8DzCdXnPbNsNsaP7KiJkkq5JC1Zxnt/jfGmsJGlSp2dCp7tWE2M89BJ1DCpXWAWkv7JNBkvrtAitov5m0VfxP9DwIF9L60IHGh7g0p20q/NbMbeMR8Vkq62vWGH9pYiLuY9iQt7RyLlah/bN3R4HlnK4f01akPppcol2L2AWBh6O/xbA4fa3irJ3rW211/Y12Zgr/MHAkkvneZl13rQnML2pbY3VV+bOElX2N44y2aXSLo/8Djm9uzcgtioO8/2Pol2B/uPAvVbtEl6p+33DDm+ErG59JSa9gZsXGn7MX3/rwCcZHv7LJuNRj8DpVyXAB+xfW3F8c9yB91lajtWHdSRpjtWfbbG3nmojToST8siO+Olz04n87c2kxLx74KxrzFXfouFqTh/QVKEK3IZUfu8WbnRfV7STsApkk6y/baOzuPxwEYKcbRqyuGFmzNvvNOwN/BlzW2P8mdy63Ul6V8HF2xJDwSWqG2s6/qYwrDotIBnA6szVxgog7vKzrIBJK1MRNAnAtt3AmdL+iHRrmxr4KVEjWEmX2RI/9EEnijpfbbntPiRtBpwBnByol2Ym61zp6LjxR+JzaxGI5UhpVwHJZVynS/pU4TjcEfvYIWI9lDHSqX+u4JjlV3j/GA66grjHA2EcSe9xj8TRx/uzwKf7ct4uUZSbfHilPmbje1TJJ3GmEb8u2TsI+ZdR1n7NgKWIgTXbiIk/7PTrTdz9EccPH4/4B39D7HjyqhTrssOP7Zvk7SL7ROT7LwK2Ito49VbTDcDPgh8yUVEZFIoKYh7EC3priVabl2ZaG8P4uFqU0I34PnEHDk+y2ZXSHoRESXfhFh3es75BbZ/m2z7otplFlPYWY5Qm7/R9hslrUOIQH44e25IeidwGPA04HBirf+C7Xdm2m00uirl0nB1ZHuGbQiVrErdZeZXVilBY/LpIuNlyOEZz9+uGNeIf5dMgmPeSQuHvrFGlW59ZtfplCU150WEWBfETv4xZWcww95iU4Ol/HZXOwFvJmpuAK4hHI9Ts2x2TSm/eDnwJsJ5PKSrsotSz/Q04qH2u7Yz1cMHbWeWe/wVuJ7Ymf++7Rtr25jG9geo3H90GltLE1HDu4CtgP1tZ0fLB89hWWC5calxbIw3o3q2GEcyM7+yHavGcLJr/LMZkvHSiXjxuCHpfYT+xFhF/LtkEhzzs+my8Xs4j3sDjwSuAr7YxeTrr5ftAkmPJvojf4tIoxfwWOJmta3t65Ptj7QGS9IvbD+sa7uTgkJ9fT/gu0R/7VnzUCnp/cBGQPVyj5KivzFz68vXJVIiLyCi5t+raW/Adic79X2psEsTm1fnEgrwPYPVaw01b/uZQf4B3NTl5k5j9tFVkEFTtAed6QZUc6waM6HLGv8MOsx4SZm/XTHuEf8umATHvNMoq6T/JaI45wI7AD+3vV+t8aexexOR+jwU2ydVtncCoXx63MDxXYAX2d6lpr3FjcyI+bg/wCwI5SZ1C/B75tWASCv5kHQ7AzfD8vVSwDK2q2pqSFq61AqODEmrEqn6bwDWtL3kKM+nBlOlwvaYaUrsFDaPmOblpYBHA+dPwtxsLJ50FWRQUnvQ5lg1ZkJX4mlZdJXxkjV/G4sPY++Y99NFlFXSVbY3Kl8vRbTS2XQ+P1bD7h+BUxi42RVs+5WV7d1ge92FfW2c0NTCgSJ6pC6bZHesH2AWhMUhLVPSA4B9gFcDJ9t+U+XxbyHm5DHENUFtJgAAD+NJREFUA3MXfeAfw9xo+ROAZYho+fmEKvuPEmwOVcntkRHBXtyQtARwlSu1dGk0BukqyKCk9qDNsWrUYhxr/DvMeOm0vW9txj3i3wVjr8rej7tRupwTIbN9d09xtAN+Xtv5ng93LOJr48ROI7LbmfrrCPnvrjURekj6F2B/Qqn8aGCLJF2ERxPR6ncSqv4nEBoM1WvL+ziS6F9+OvDOjh4Wx1Iltya275W03ajPozG5uLvuGX+TtI3nbQ/6t/n8zHxxd6rUWYyqK0yjj4Ea/9OJOv9xILtrQI+U+dshXyICU7uW718CHAG0iH9hoiLmXSDpHuY6pgLuB9zJ3HSnFZPsdl1j/ktgWCRMhBBTq7+uwDjuDC8IXV+vxeaDCKG53YjF/7CudmEVrbVeALwQWIXoyzn2nRIajcZkIWkTIg12JeJ+/ifg5bavqDT+WIqnda1X1JiXca/x7zDjJXX+ZjPuEf8uaI75mKAF6JleWX2+8zrP2ca4PsAsCF1rIhSbdxA17UcAtw+xmZpyLWkFYtf3jcCDba+aaa/RaDQWFfW1B600XnOsGovMJNX4d1RWW3X+doWkC4ADByL+h9rearRntvjQHPMxoe3mTg7j/gCzIHStiVBs/hfDNQN6RjNEw5YDnk1ssGwNnEH8Tc+0fU9te7MZJbahm8bm5sBvbP+qK5uNRgaSXjrd67a/PMPxm2PVWGRajf/0ZM/frhj3iH8XNMd8TBiB+vzEK4ePikl6gJkKSZd2IYo4SiQdDWxHtPI6Fjit1Ik2ElBiG7ppbB4FPAa40fZuXdhsNDKQdNiww8TG4uqeYdeK5lg1ZkJX4mnjSvb87Zpxjfh3QXPMx5CO0mQmXjl8KsrD+J3EZsfVCeNP/APMKGrMu0bSy4CTbN8nbX4E5/J+4FbgC0lCd8Nsdh7BHgVFB+K2xeHv3GjUQKFauwfwFuBa4H22r5zpmM2xaiwqLSt0wcmYv9lMSsS/C5pj3hjKuLc+mQmStgAeDjzO9lsSxp/4B5iuNRFGweJ0o5G0M7A20c902vOqaDMtgi1pFeC1wAZERsm1xEbZLTXtLOC53Gz74V3bbTRqo2jx+nJCJPMi4BDbN1Qa+2yaY9VYRFqN//zJnL/ZTFrEP5PmmFdC0neIVmqH2z5t1OdTk0lVDp+KXt2w7eOTxj+bCX+AmSWfsd1oEihiMEcTbWUuIX6nmxLXzB62z+v4fH7RulA0xh1JrwX2A74LfKB2ZlZzrBq1aDX+9yV7/nbJOEb8u6Q55pUo7ZIeDGxp+/BRn08tJlk5vB9JSwLbE5/1GcC5tp+fZGviH2AWp8/YRcp1VzcaSR8CbrL92YHjbwBWS8rweNJ0r9v+fmV7FwKvsX3ZwPFNgM/ZfnxNewtwPi1i3hh7irbJLUTniv4Hv+raJs2xajTq0uX8zWKcI/5d0hzzSkh6GPBC2x8e9bnUYDYoh8Mcp+NFwLOAiwll7bVs39mR/Yl/gBn1Z0xOue70RiPpWmBD2/cOHF8CuNL2hgk2Tx1y2MDGwENtL1nZ3rW211/Y12Zo8zCGK/oLeJntFWvbbDS6ZDZomzQak8q4z99Jivhn0xzzGSDpQUQd9u7A6sDJtqfs3TxOzBLl8F8CNwOfAb5m+3ZJP7W95ohPrVEZSUvbvqvymJ3faCRdY3uDhX2t8jlsA7wd+FciM2CY4z6T8a8DnjCoZyHpgcD5tteraa+M/bLpXp9kscvG7GA2aJs0GpPKuM/fSYj4d0WrgVxIJD0AeB4RZX0UcDIRYX3oSE+sPrPBOT0R2JkQuLtH0ilM0we7MV6U9PKnEnP12cCqlU0cRtxotgFODXNhmrwbzZ2S1rH94/6DktZh7iZaCpKeBryTmCPvt/3tJFMfA86UdABwaTm2GfDB8loG/zOJGUGNRh9nSZqv7geh7dBoNBYvxn3+zgafogotYr6QSPobkfL8DuAHti3pJttrjfjUqjLuu3MLSp/ztjuwI7AisCfwTdt/HeW5NRYNSY8nnPHnAQ8k1L2/XrujwChSyyTtQGwIvJfQfADYHDgI2N/2NxNsPouIkN8KvLcL8TVJOwFvJlTZAa4BPlw7Ot9n71Lbm5avD7P9+gw7jcaoWJx0PxqNxsIx7vN3tvgUNWiO+UJSRJZeCCxPKAf/L/DtCXTMz2bCVbUHKbXQzySc9O1tP2jEp9RYCCS9D9iVKE84hshm+VFWacKobjSSNgQOBHr15D2nddr2dDOwdy/wS+AKhmSU2H5Oht0ukXSZ7ceWr+c46Y3GJDJq3Y9Go7HojOP8nY0+xaLSHPNFRNJahAP3QmAd4GCixvzGkZ5YJcZ9d25BkLQysPKgynxxfG7rXzwaiz+Sfg/cAHwcOM323zOzWWbLjUbSk6d73fY5le19cj729q1pr9jsj5g3x7zRaDQajUrMBp+iFs0xr4CkjQgnfTfba4/6fGozjrtzC4KkY4HPDDoWkp5BKDG/aDRn1lgUBlrebUvUW20HPCyjfnhUN5oiVLYv0BNBuw74pO0v17Y1CiT9E7gaOA74NVGzP4cMITZJdwI/KbbWLl9DE6ZpNBqNRqMak+pT1KI55ouApJ2BRwJX2f7WqM+nsWjMR+H66ozWU41uKE7zToSTvg3w3cyNlq5uNJJeCrwBeCMhjCZgU+DDwCcynHNJVzGNKGJtp1XSvxHdLnYD7ibKhU6srREwYHOsW9E0Go1Go9EYf5pjvpBI+jQhSHQ+8DTgVNvvGe1ZNRYFSTfaftQUr91ge92uz6lRH0krAnvZ/sioz2WmSLoQeKHtnw0cXwM41vaWCTZH5rRKWp3YXHkj8BbbX0my04RpGo1Go9FojJTWLm3heRKwse17JN0fOBdojvl48mNJOw4qWRfl65tGdE6Nyti+TdJ+wNg75sCKg045gO2flQ2IDG4ekcjdpoRT/nTgdOaq0Gcw7q1oGo1Go9FojDnNMV94/mn7HgDbd6qveXFj7HgDcJqkXZm39dRWRBp0Y3KYlHk6Xa/yrD7mnTqtkt5FzL/rgGOBgzroMf5MQi/gGEnD9AI+1oRpGo3GuCDpOcD6tj+QNP7+wOdt31njfY1GI2ip7AtJn0gQzCsU1ESCxhBJyxI9r/tbTx1t+++jO6tGbSTdbPvhoz6PmTKw/szzErCW7eUTbHYqclfas93E3I2G3k2qkzW2CdM0Go3FiRIAku17R30uPST9DNjc9h9qvK/RaATNMV9ImkjQ5NDqSieLaUTKBDzK9rIdn1J1Rr3+dOG0jvozNhqNxqgpuiGnE9lIWxFtQPcGlgX+D3iF7b9K2hH4KPAHQhB0Lds7SXo54RC/rqypXwJWBn5ffvZmSUcCtxGZgqsBb7Z9wsB5LE90yHgosRn7HmBV4FCiPekfbD9V0meALYD7ASfYPljSvkPetz3wrsHPUfWX12iMMc0xX0iaMzc5zJY+1LOF2eDQzYb1ZzZ8xkaj0ZiO4pjfBDyByJI6CdjB9h2S3kI4th8Cfgw8yfZPJR0DPGCIY34q4SwfJemVwHNs71wc8+WJDhjrAV+3/ciB89gFeKbtvcr3K9m+dTASLumBtv9U2pZ+F9jX9pX975P0oGGfw/a7U36JjcYYssSoT2AMOUvS6yXNkxYraRlJ20o6inDoGos/zwTuIepKfy3pWkk/JW50uxN1pUeO8gQbC8XNtn8+1T+YkxI4zsyG9Wc2fMZGo9GYHz+3fSGwJbA+cJ6ky4n17xGEM32T7Z+W9x8zxThbAUeXr79CBB56fM32vbavJSLhg1wFbCfpg5KeaPvWKWzsKulS4DKic9H6Q94z1edoNBqFJv628DSRoAmh1JF/Gvh0qyudCGaDsvZsWH9mw2dsNBqN+XFH+V/At23v3v+ipMcu4rj92Ub/6B/yPm+0b5S0GbAjcIikMwcj3GWdPgDYwvafSyR+uSF2h36ORqMxl+aYLyTNmZtMbN8F/GbU59GYERPv0M2G9Wc2fMZGo9FYCC4EDpf0SNs/Ka16HwpcD6wlaY3SRnO3KX7+fOCFRLR8D+AH8zMo6Xrb60l6CPAn21+V9Ffg5eUttwMPIGrbVyQ2EW6VtCqwA3D2kPcN/Ry2b1yI30WjMdE0x3wGNGeu0Vh8mG0O3WxYf2bDZ2w0Go3psP37UjN+TOkkA/COEs3eBzhD0h+Ai6cYYl/gS5IOpIi/TWev1IL3oucbAR8u3TLuAl5Tjn8eOF3Sb4qo22VEV5ubgPP6hht8330+B9Ac80aj0MTfGo1Go9FoNBqNMUPSCkWdXcDhwI9tf2yGY+5EqLt/sspJNhqNBaY55o1Go9FoNBqNxpgh6Q2EfsoyhPDaXrbvHO1ZNRqNRaU55o1Go9FoNBqNRqPRaIyQ1i6t0RgzJO1fRFOqvG8BxnmIpBPK15tI2nGmYzYajUaj0Wg0Go25NMe80Rg/9gcWxOFe0PdNi+1f235++XYTom1Ko9FoNBqNRqPRqERzzBuNxRhJy0v6hqQrJF0t6WDgIUTP7rPKez4j6UeSrpH0rnJs3yHv217SBZIulXS8pBWG2HukpO8Ue5dKWlvSGsX2MsC7gd0kXS5pN0k/lrRy+dklJP2kKLo2Go1Go9FoNBqNBaTVmDcaizGSdgGeaXuv8v1KwBXA5rb/UI490PafJC0JfBfY1/aVkn7We19xlk8CdrB9h6S3AMvafveAvYuAD9g+WdJyxObdKsBptjcsrU42t/268v6DgVttf1zS9sCrbe+S/XtpNBqNRqPRaDQmiRYxbzQWb64CtpP0QUlPtH3rkPfsKulSQpF1A2D9Ie/Zshw/T9LlhIrrI/rfIOkBwOq2T4boC74A6q5fAl5avn4lcMQCfq5Go9FoNBqNRqNRWGrUJ9BoNKbG9o2SNiPqug+RdGb/65LWBA4AtrD9Z0lHAssNGUrAt23vPo05LcL5/ULS7yRtCzwe2GNhx2g0Go1Go9FoNGY7LWLeaCzGSHoIcKftrwKHApsCtwMPKG9ZEbgDuFXSqsAOfT/e/74Lga0lPbKMe39JjypfHyLpebZvA34paedyfNkhqu79Y/b4AvBV4Djb98z4QzcajUaj0Wg0GrOM5pg3Gos3GwEXl/TztwPvBT4PnC7pLNtXECns1xBp5ef1/Wz/+34PvBw4RtKVhKO+Xp+N35avXwLsW95zPrDawPmcBazfE38rx74OrEBLY280Go1Go9FoNBaJJv7WaMxyJH3L9jNm8PObAx+z/cSKp9VoNBqNRqPRaMwammPeaDQWGUlvBV4D7GH7B6M+n0aj0Wg0Go1GYxxpjnmj0Wg0Go1Go9FoNBojpNWYNxqNRqPRaDQajUajMUKaY95oNBqNRqPRaDQajcYIaY55o9FoNBqNRqPRaDQaI6Q55o1Go9FoNBqNRqPRaIyQ5pg3Go1Go9FoNBqNRqMxQppj3mg0Go1Go9FoNBqNxgj5f47DZ05/ZLufAAAAAElFTkSuQmCC">
            <a:extLst>
              <a:ext uri="{FF2B5EF4-FFF2-40B4-BE49-F238E27FC236}">
                <a16:creationId xmlns:a16="http://schemas.microsoft.com/office/drawing/2014/main" id="{AFE6C82F-A20E-45A8-AF85-51BAD2D208D2}"/>
              </a:ext>
            </a:extLst>
          </p:cNvPr>
          <p:cNvSpPr>
            <a:spLocks noChangeAspect="1" noChangeArrowheads="1"/>
          </p:cNvSpPr>
          <p:nvPr/>
        </p:nvSpPr>
        <p:spPr bwMode="auto">
          <a:xfrm>
            <a:off x="5930307" y="4914921"/>
            <a:ext cx="341991" cy="3569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D2C2FFAA-7184-461E-BAD0-798BBE55B805}"/>
              </a:ext>
            </a:extLst>
          </p:cNvPr>
          <p:cNvSpPr txBox="1"/>
          <p:nvPr/>
        </p:nvSpPr>
        <p:spPr>
          <a:xfrm>
            <a:off x="1393285" y="452571"/>
            <a:ext cx="342444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State homicide % </a:t>
            </a:r>
          </a:p>
        </p:txBody>
      </p:sp>
      <p:sp>
        <p:nvSpPr>
          <p:cNvPr id="15" name="TextBox 14">
            <a:extLst>
              <a:ext uri="{FF2B5EF4-FFF2-40B4-BE49-F238E27FC236}">
                <a16:creationId xmlns:a16="http://schemas.microsoft.com/office/drawing/2014/main" id="{FB6DB981-A78A-4D19-8999-7096C09683B1}"/>
              </a:ext>
            </a:extLst>
          </p:cNvPr>
          <p:cNvSpPr txBox="1"/>
          <p:nvPr/>
        </p:nvSpPr>
        <p:spPr>
          <a:xfrm>
            <a:off x="7362162" y="477749"/>
            <a:ext cx="342444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State crime Rate </a:t>
            </a:r>
          </a:p>
        </p:txBody>
      </p:sp>
    </p:spTree>
    <p:extLst>
      <p:ext uri="{BB962C8B-B14F-4D97-AF65-F5344CB8AC3E}">
        <p14:creationId xmlns:p14="http://schemas.microsoft.com/office/powerpoint/2010/main" val="1281686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6C8F900D-AFC2-4302-B97E-BD407708D2CC}"/>
              </a:ext>
            </a:extLst>
          </p:cNvPr>
          <p:cNvSpPr txBox="1"/>
          <p:nvPr/>
        </p:nvSpPr>
        <p:spPr>
          <a:xfrm>
            <a:off x="6000384" y="3349594"/>
            <a:ext cx="5319433" cy="1922251"/>
          </a:xfrm>
          <a:prstGeom prst="rect">
            <a:avLst/>
          </a:prstGeom>
        </p:spPr>
        <p:txBody>
          <a:bodyPr vert="horz" lIns="91440" tIns="45720" rIns="91440" bIns="45720" rtlCol="0" anchor="t">
            <a:no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200" b="1" i="1" u="none" strike="noStrike" kern="1200" cap="none" spc="0" normalizeH="0" baseline="0" noProof="0" dirty="0">
                <a:ln>
                  <a:noFill/>
                </a:ln>
                <a:solidFill>
                  <a:prstClr val="white"/>
                </a:solidFill>
                <a:effectLst/>
                <a:uLnTx/>
                <a:uFillTx/>
                <a:latin typeface="Calibri Light" panose="020F0302020204030204"/>
                <a:ea typeface="+mn-ea"/>
                <a:cs typeface="+mn-cs"/>
              </a:rPr>
              <a:t>Chicago is the city with highest number of homicides recorded.</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3200" b="1" i="1"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200" b="1" i="1" u="none" strike="noStrike" kern="1200" cap="none" spc="0" normalizeH="0" baseline="0" noProof="0" dirty="0">
                <a:ln>
                  <a:noFill/>
                </a:ln>
                <a:solidFill>
                  <a:prstClr val="white"/>
                </a:solidFill>
                <a:effectLst/>
                <a:uLnTx/>
                <a:uFillTx/>
                <a:latin typeface="Calibri Light" panose="020F0302020204030204"/>
                <a:ea typeface="+mn-ea"/>
                <a:cs typeface="+mn-cs"/>
              </a:rPr>
              <a:t>However, on comparing to the population of the respective states…</a:t>
            </a:r>
          </a:p>
        </p:txBody>
      </p:sp>
      <p:sp>
        <p:nvSpPr>
          <p:cNvPr id="36" name="Freeform: Shape 35">
            <a:extLst>
              <a:ext uri="{FF2B5EF4-FFF2-40B4-BE49-F238E27FC236}">
                <a16:creationId xmlns:a16="http://schemas.microsoft.com/office/drawing/2014/main" id="{0C526D66-3621-4347-B1EF-342CBF4D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3466"/>
            <a:ext cx="5393770" cy="6374535"/>
          </a:xfrm>
          <a:custGeom>
            <a:avLst/>
            <a:gdLst>
              <a:gd name="connsiteX0" fmla="*/ 2047752 w 5393770"/>
              <a:gd name="connsiteY0" fmla="*/ 0 h 6374535"/>
              <a:gd name="connsiteX1" fmla="*/ 5393770 w 5393770"/>
              <a:gd name="connsiteY1" fmla="*/ 3346018 h 6374535"/>
              <a:gd name="connsiteX2" fmla="*/ 3642663 w 5393770"/>
              <a:gd name="connsiteY2" fmla="*/ 6288190 h 6374535"/>
              <a:gd name="connsiteX3" fmla="*/ 3463422 w 5393770"/>
              <a:gd name="connsiteY3" fmla="*/ 6374535 h 6374535"/>
              <a:gd name="connsiteX4" fmla="*/ 624279 w 5393770"/>
              <a:gd name="connsiteY4" fmla="*/ 6374535 h 6374535"/>
              <a:gd name="connsiteX5" fmla="*/ 382249 w 5393770"/>
              <a:gd name="connsiteY5" fmla="*/ 6248727 h 6374535"/>
              <a:gd name="connsiteX6" fmla="*/ 143729 w 5393770"/>
              <a:gd name="connsiteY6" fmla="*/ 6097845 h 6374535"/>
              <a:gd name="connsiteX7" fmla="*/ 0 w 5393770"/>
              <a:gd name="connsiteY7" fmla="*/ 5989017 h 6374535"/>
              <a:gd name="connsiteX8" fmla="*/ 0 w 5393770"/>
              <a:gd name="connsiteY8" fmla="*/ 703020 h 6374535"/>
              <a:gd name="connsiteX9" fmla="*/ 143728 w 5393770"/>
              <a:gd name="connsiteY9" fmla="*/ 594191 h 6374535"/>
              <a:gd name="connsiteX10" fmla="*/ 2047752 w 5393770"/>
              <a:gd name="connsiteY10" fmla="*/ 0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3770" h="6374535">
                <a:moveTo>
                  <a:pt x="2047752" y="0"/>
                </a:moveTo>
                <a:cubicBezTo>
                  <a:pt x="3895707" y="0"/>
                  <a:pt x="5393770" y="1498063"/>
                  <a:pt x="5393770" y="3346018"/>
                </a:cubicBezTo>
                <a:cubicBezTo>
                  <a:pt x="5393770" y="4616487"/>
                  <a:pt x="4685701" y="5721578"/>
                  <a:pt x="3642663" y="6288190"/>
                </a:cubicBezTo>
                <a:lnTo>
                  <a:pt x="3463422" y="6374535"/>
                </a:lnTo>
                <a:lnTo>
                  <a:pt x="624279" y="6374535"/>
                </a:lnTo>
                <a:lnTo>
                  <a:pt x="382249" y="6248727"/>
                </a:lnTo>
                <a:cubicBezTo>
                  <a:pt x="300507" y="6201724"/>
                  <a:pt x="220937" y="6151368"/>
                  <a:pt x="143729" y="6097845"/>
                </a:cubicBezTo>
                <a:lnTo>
                  <a:pt x="0" y="5989017"/>
                </a:lnTo>
                <a:lnTo>
                  <a:pt x="0" y="703020"/>
                </a:lnTo>
                <a:lnTo>
                  <a:pt x="143728" y="594191"/>
                </a:lnTo>
                <a:cubicBezTo>
                  <a:pt x="684187" y="219535"/>
                  <a:pt x="1340332" y="0"/>
                  <a:pt x="2047752"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0193166D-DDF1-4F9A-A786-A7AEF5375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7373"/>
            <a:ext cx="5229863" cy="6210629"/>
          </a:xfrm>
          <a:custGeom>
            <a:avLst/>
            <a:gdLst>
              <a:gd name="connsiteX0" fmla="*/ 2047751 w 5229863"/>
              <a:gd name="connsiteY0" fmla="*/ 0 h 6210629"/>
              <a:gd name="connsiteX1" fmla="*/ 5229863 w 5229863"/>
              <a:gd name="connsiteY1" fmla="*/ 3182112 h 6210629"/>
              <a:gd name="connsiteX2" fmla="*/ 3286373 w 5229863"/>
              <a:gd name="connsiteY2" fmla="*/ 6114158 h 6210629"/>
              <a:gd name="connsiteX3" fmla="*/ 3022794 w 5229863"/>
              <a:gd name="connsiteY3" fmla="*/ 6210629 h 6210629"/>
              <a:gd name="connsiteX4" fmla="*/ 1077939 w 5229863"/>
              <a:gd name="connsiteY4" fmla="*/ 6210629 h 6210629"/>
              <a:gd name="connsiteX5" fmla="*/ 953634 w 5229863"/>
              <a:gd name="connsiteY5" fmla="*/ 6171135 h 6210629"/>
              <a:gd name="connsiteX6" fmla="*/ 23632 w 5229863"/>
              <a:gd name="connsiteY6" fmla="*/ 5637585 h 6210629"/>
              <a:gd name="connsiteX7" fmla="*/ 0 w 5229863"/>
              <a:gd name="connsiteY7" fmla="*/ 5616107 h 6210629"/>
              <a:gd name="connsiteX8" fmla="*/ 0 w 5229863"/>
              <a:gd name="connsiteY8" fmla="*/ 748118 h 6210629"/>
              <a:gd name="connsiteX9" fmla="*/ 23632 w 5229863"/>
              <a:gd name="connsiteY9" fmla="*/ 726640 h 6210629"/>
              <a:gd name="connsiteX10" fmla="*/ 2047751 w 5229863"/>
              <a:gd name="connsiteY10" fmla="*/ 0 h 621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29863" h="6210629">
                <a:moveTo>
                  <a:pt x="2047751" y="0"/>
                </a:moveTo>
                <a:cubicBezTo>
                  <a:pt x="3805183" y="0"/>
                  <a:pt x="5229863" y="1424680"/>
                  <a:pt x="5229863" y="3182112"/>
                </a:cubicBezTo>
                <a:cubicBezTo>
                  <a:pt x="5229863" y="4500186"/>
                  <a:pt x="4428481" y="5631087"/>
                  <a:pt x="3286373" y="6114158"/>
                </a:cubicBezTo>
                <a:lnTo>
                  <a:pt x="3022794" y="6210629"/>
                </a:lnTo>
                <a:lnTo>
                  <a:pt x="1077939" y="6210629"/>
                </a:lnTo>
                <a:lnTo>
                  <a:pt x="953634" y="6171135"/>
                </a:lnTo>
                <a:cubicBezTo>
                  <a:pt x="612471" y="6046219"/>
                  <a:pt x="298661" y="5864559"/>
                  <a:pt x="23632" y="5637585"/>
                </a:cubicBezTo>
                <a:lnTo>
                  <a:pt x="0" y="5616107"/>
                </a:lnTo>
                <a:lnTo>
                  <a:pt x="0" y="748118"/>
                </a:lnTo>
                <a:lnTo>
                  <a:pt x="23632" y="726640"/>
                </a:lnTo>
                <a:cubicBezTo>
                  <a:pt x="573689" y="272693"/>
                  <a:pt x="1278875" y="0"/>
                  <a:pt x="2047751"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Freeform: Shape 39">
            <a:extLst>
              <a:ext uri="{FF2B5EF4-FFF2-40B4-BE49-F238E27FC236}">
                <a16:creationId xmlns:a16="http://schemas.microsoft.com/office/drawing/2014/main" id="{8A177BCC-4208-4795-8572-4D623BA1E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33763" y="1"/>
            <a:ext cx="4480560" cy="2513993"/>
          </a:xfrm>
          <a:custGeom>
            <a:avLst/>
            <a:gdLst>
              <a:gd name="connsiteX0" fmla="*/ 18382 w 4480560"/>
              <a:gd name="connsiteY0" fmla="*/ 0 h 2513993"/>
              <a:gd name="connsiteX1" fmla="*/ 4462178 w 4480560"/>
              <a:gd name="connsiteY1" fmla="*/ 0 h 2513993"/>
              <a:gd name="connsiteX2" fmla="*/ 4468994 w 4480560"/>
              <a:gd name="connsiteY2" fmla="*/ 44657 h 2513993"/>
              <a:gd name="connsiteX3" fmla="*/ 4480560 w 4480560"/>
              <a:gd name="connsiteY3" fmla="*/ 273713 h 2513993"/>
              <a:gd name="connsiteX4" fmla="*/ 2240280 w 4480560"/>
              <a:gd name="connsiteY4" fmla="*/ 2513993 h 2513993"/>
              <a:gd name="connsiteX5" fmla="*/ 0 w 4480560"/>
              <a:gd name="connsiteY5" fmla="*/ 273713 h 2513993"/>
              <a:gd name="connsiteX6" fmla="*/ 11567 w 4480560"/>
              <a:gd name="connsiteY6" fmla="*/ 44657 h 251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0560" h="2513993">
                <a:moveTo>
                  <a:pt x="18382" y="0"/>
                </a:moveTo>
                <a:lnTo>
                  <a:pt x="4462178" y="0"/>
                </a:lnTo>
                <a:lnTo>
                  <a:pt x="4468994" y="44657"/>
                </a:lnTo>
                <a:cubicBezTo>
                  <a:pt x="4476642" y="119969"/>
                  <a:pt x="4480560" y="196384"/>
                  <a:pt x="4480560" y="273713"/>
                </a:cubicBezTo>
                <a:cubicBezTo>
                  <a:pt x="4480560" y="1510985"/>
                  <a:pt x="3477552" y="2513993"/>
                  <a:pt x="2240280" y="2513993"/>
                </a:cubicBezTo>
                <a:cubicBezTo>
                  <a:pt x="1003008" y="2513993"/>
                  <a:pt x="0" y="1510985"/>
                  <a:pt x="0" y="273713"/>
                </a:cubicBezTo>
                <a:cubicBezTo>
                  <a:pt x="0" y="196384"/>
                  <a:pt x="3918" y="119969"/>
                  <a:pt x="11567" y="4465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Freeform: Shape 41">
            <a:extLst>
              <a:ext uri="{FF2B5EF4-FFF2-40B4-BE49-F238E27FC236}">
                <a16:creationId xmlns:a16="http://schemas.microsoft.com/office/drawing/2014/main" id="{E4EE7214-AC05-465E-A501-65AA04EF5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98355" y="2"/>
            <a:ext cx="4151376" cy="2349401"/>
          </a:xfrm>
          <a:custGeom>
            <a:avLst/>
            <a:gdLst>
              <a:gd name="connsiteX0" fmla="*/ 20101 w 4151376"/>
              <a:gd name="connsiteY0" fmla="*/ 0 h 2349401"/>
              <a:gd name="connsiteX1" fmla="*/ 4131276 w 4151376"/>
              <a:gd name="connsiteY1" fmla="*/ 0 h 2349401"/>
              <a:gd name="connsiteX2" fmla="*/ 4140659 w 4151376"/>
              <a:gd name="connsiteY2" fmla="*/ 61486 h 2349401"/>
              <a:gd name="connsiteX3" fmla="*/ 4151376 w 4151376"/>
              <a:gd name="connsiteY3" fmla="*/ 273713 h 2349401"/>
              <a:gd name="connsiteX4" fmla="*/ 2075688 w 4151376"/>
              <a:gd name="connsiteY4" fmla="*/ 2349401 h 2349401"/>
              <a:gd name="connsiteX5" fmla="*/ 0 w 4151376"/>
              <a:gd name="connsiteY5" fmla="*/ 273713 h 2349401"/>
              <a:gd name="connsiteX6" fmla="*/ 10717 w 4151376"/>
              <a:gd name="connsiteY6" fmla="*/ 61486 h 23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1376" h="2349401">
                <a:moveTo>
                  <a:pt x="20101" y="0"/>
                </a:moveTo>
                <a:lnTo>
                  <a:pt x="4131276" y="0"/>
                </a:lnTo>
                <a:lnTo>
                  <a:pt x="4140659" y="61486"/>
                </a:lnTo>
                <a:cubicBezTo>
                  <a:pt x="4147746" y="131265"/>
                  <a:pt x="4151376" y="202065"/>
                  <a:pt x="4151376" y="273713"/>
                </a:cubicBezTo>
                <a:cubicBezTo>
                  <a:pt x="4151376" y="1420084"/>
                  <a:pt x="3222059" y="2349401"/>
                  <a:pt x="2075688" y="2349401"/>
                </a:cubicBezTo>
                <a:cubicBezTo>
                  <a:pt x="929317" y="2349401"/>
                  <a:pt x="0" y="1420084"/>
                  <a:pt x="0" y="273713"/>
                </a:cubicBezTo>
                <a:cubicBezTo>
                  <a:pt x="0" y="202065"/>
                  <a:pt x="3630" y="131265"/>
                  <a:pt x="10717" y="6148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2" descr="https://lh6.googleusercontent.com/kyECBbNjlCnl4QAt3_8FrMMX8FWDS9PH8HelZ7jlmQ4gyOBbNNyc-MpKgGR7LAwssu5lJC1dZy1gTos2tWKUB9VHsamJt62m22l0f0dtCv6Dh7udHLY-kROVQdEkw6RVWRe7_8ab">
            <a:extLst>
              <a:ext uri="{FF2B5EF4-FFF2-40B4-BE49-F238E27FC236}">
                <a16:creationId xmlns:a16="http://schemas.microsoft.com/office/drawing/2014/main" id="{2FB1046A-F3FB-40EF-85C6-F127E8675E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615" y="1670714"/>
            <a:ext cx="3138257" cy="44357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lh5.googleusercontent.com/Z8K1c0fao5NoxEesvRPQb73IlaRsoCt5z0fV2UvHYDOh5gpTD0RnfZA7laZ6PmtCdkTiYilAgfTRsN7QMlMRTIeKdToS9a3DmcUy_XpqzY3K80aaAg892luCXZvpsFbvsva795cE">
            <a:extLst>
              <a:ext uri="{FF2B5EF4-FFF2-40B4-BE49-F238E27FC236}">
                <a16:creationId xmlns:a16="http://schemas.microsoft.com/office/drawing/2014/main" id="{9B674B76-B1BA-4419-A54A-3EE8DF3DDB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5913" y="172796"/>
            <a:ext cx="2124076" cy="170457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10" descr="data:image/png;base64,iVBORw0KGgoAAAANSUhEUgAAA+YAAAGQCAYAAAAjhHrSAAAABHNCSVQICAgIfAhkiAAAAAlwSFlzAAALEgAACxIB0t1+/AAAADl0RVh0U29mdHdhcmUAbWF0cGxvdGxpYiB2ZXJzaW9uIDIuMi4yLCBodHRwOi8vbWF0cGxvdGxpYi5vcmcvhp/UCwAAIABJREFUeJzs3Xu8XGV56PHfA1Hwxk0DIoEGMQoocjEClloVEFBU8IICKqmlTT2lFqs9ip56wAun2Kp4qaIo0EBVwAuCiGLkYrUtlyCRW6CJYCGCEg0iitqiz/njfTeZ7Mze2Tuz1qzsnd/389mfPfPOmvdZM7NmzXrWei+RmUiSJEmSpG5s1PUKSJIkSZK0ITMxlyRJkiSpQybmkiRJkiR1yMRckiRJkqQOmZhLkiRJktQhE3NJkiRJkjpkYi5JkiRJUodMzCVJkiRJ6pCJuSRJkiRJHZrR9QqM5wlPeELOnj2769WQJGlSrrvuup9m5syu12O68bhAkjTVTPSYYL1OzGfPns2iRYu6Xg1JkiYlIv6r63WYjjwukCRNNRM9JrApuyRJkiRJHTIxlyRJkiSpQybmkiRJkiR1yMRckiRJkqQOmZhLkiRJktQhE3NJkiRJkjpkYi5JkiRJUodMzCVJkiRJ6pCJuSRJkiRJHTIxlyRJkiSpQybmkiRJkiR1aEbXKzCI2Sd8bZ2e98NTDm14TSRJUlcmezzgcYAkaX3jFXNJkiRJkjpkYi5JkiRJUodMzCVJkiRJ6pCJuSRJkiRJHTIxlyRJkiSpQybmkiRJkiR1yMRckiRJkqQOmZhLkqQJi4gtIuKLEXFrRCyJiOdExFYRsTAiltb/W9ZlIyI+GhHLIuKGiNirp555dfmlETGvu1ckSVL3TMwlSdJkfAT4RmbuDOwOLAFOAC7LzDnAZfU+wIuAOfVvPnAaQERsBZwI7APsDZw4ksxLkrQhMjGXJEkTEhGbAX8MnAGQmf+dmT8HDgMW1MUWAIfX24cBZ2dxFbBFRGwLHAwszMyVmXkfsBA4ZIgvRZKk9YqJuSRJmqgnAyuAsyLi+oj4TEQ8BtgmM+8BqP+3rstvB9zV8/zltWysckmSNkgm5pIkaaJmAHsBp2XmnsCvWNVsvZ/oU5bjlK9ZQcT8iFgUEYtWrFgx2fWVJGlKMDGXJEkTtRxYnplX1/tfpCTqP6lN1Kn/7+1Zfvue588C7h6nfA2ZeXpmzs3MuTNnzmzshUiStD4xMZckSROSmT8G7oqIp9WiA4BbgIuAkZHV5wEX1tsXAcfU0dn3Be6vTd0vBQ6KiC3roG8H1TJJkjZIM7peAUmSNKW8CfhsRDwSuB14A+VE//kRcSxwJ3BEXfYS4MXAMuDBuiyZuTIi3gtcW5d7T2auHN5LkCRp/WJiLkmSJiwzFwNz+zx0QJ9lEzhujHrOBM5sdu1actLmk1z+/nbWQ5I0bdmUXZIkSZKkDpmYS5IkSZLUIRNzSZIkSZI6ZGIuSZIkSVKHTMwlSZIkSerQhBLziPhhRNwYEYsjYlEt2yoiFkbE0vp/y1oeEfHRiFgWETdExF499cyryy+NiHljxZMkSZIkaUMxmSvmL8jMPTJzZIqUE4DLMnMOcFm9D/AiYE79mw+cBiWRB04E9gH2Bk4cSeYlSZIkSdpQDdKU/TBgQb29ADi8p/zsLK4CtoiIbYGDgYWZuTIz7wMWAocMEF+SJEmSpClvool5At+MiOsiYn4t2yYz7wGo/7eu5dsBd/U8d3ktG6t8NRExPyIWRcSiFStWTPyVSJIkSZI0Bc2Y4HL7ZebdEbE1sDAibh1n2ehTluOUr16QeTpwOsDcuXPXeFySJEmSpOlkQlfMM/Pu+v9e4AJKH/Gf1Cbq1P/31sWXA9v3PH0WcPc45ZIkSZIkbbDWmphHxGMi4nEjt4GDgJuAi4CRkdXnARfW2xcBx9TR2fcF7q9N3S8FDoqILeugbwfVMkmSJEmSNlgTacq+DXBBRIws/7nM/EZEXAucHxHHAncCR9TlLwFeDCwDHgTeAJCZKyPivcC1dbn3ZObKxl6JJEmSJElT0FoT88y8Hdi9T/nPgAP6lCdw3Bh1nQmcOfnVlCRJkiRpepro4G+SJElqwW4LdpvU8jfOu7GlNZEkdWWQecwlSZIkSdKATMwlSZIkSeqQibkkSZIkSR0yMZckSZIkqUMm5pIkSZIkdcjEXJIkSZKkDpmYS5IkSZLUIRNzSZIkSZI6ZGIuSZIkSVKHTMwlSZIkSeqQibkkSZIkSR0yMZckSZIkqUMm5pIkSZIkdcjEXJIkSZKkDpmYS5IkSZLUIRNzSZIkSZI6ZGIuSZIkSVKHTMwlSZIkSeqQibkkSZqwiPhhRNwYEYsjYlEt2yoiFkbE0vp/y1oeEfHRiFgWETdExF499cyryy+NiHldvR5JktYHJuaSJGmyXpCZe2Tm3Hr/BOCyzJwDXFbvA7wImFP/5gOnQUnkgROBfYC9gRNHknlJkjZEJuaSJGlQhwEL6u0FwOE95WdncRWwRURsCxwMLMzMlZl5H7AQOGTYKy1J0vrCxFySJE1GAt+MiOsiYn4t2yYz7wGo/7eu5dsBd/U8d3ktG6t8DRExPyIWRcSiFStWNPgyJElaf8zoegUkSdKUsl9m3h0RWwMLI+LWcZaNPmU5TvmahZmnA6cDzJ07t+8ykiRNdV4xlyRJE5aZd9f/9wIXUPqI/6Q2Uaf+v7cuvhzYvufps4C7xymXJGmDZGIuSZImJCIeExGPG7kNHATcBFwEjIysPg+4sN6+CDimjs6+L3B/bep+KXBQRGxZB307qJZJkrRBsim7JEmaqG2ACyICyjHE5zLzGxFxLXB+RBwL3AkcUZe/BHgxsAx4EHgDQGaujIj3AtfW5d6TmSuH9zIkSVq/mJhLkqQJyczbgd37lP8MOKBPeQLHjVHXmcCZTa+jJElTkU3ZJUmSJEnqkIm5JEmSJEkdMjGXJEmSJKlDJuaSJEmSJHXIxFySJEmSpA6ZmEuSJEmS1CETc0mSJEmSOmRiLkmSJElSh0zMJUmSJEnq0IQT84jYOCKuj4iL6/0dI+LqiFgaEedFxCNr+Sb1/rL6+OyeOt5Ry2+LiIObfjGSJEmSJE01k7lifjywpOf++4FTM3MOcB9wbC0/FrgvM58CnFqXIyJ2BY4Eng4cAnwiIjYebPUlSZIkSZraJpSYR8Qs4FDgM/V+APsDX6yLLAAOr7cPq/epjx9Qlz8MODczf5uZdwDLgL2beBGSJEmSJE1VE71i/mHgbcDv6/3HAz/PzIfq/eXAdvX2dsBdAPXx++vyD5f3eY4kSZIkSRuktSbmEfES4N7MvK63uM+iuZbHxntOb7z5EbEoIhatWLFibasnSZIkSdKUNpEr5vsBL4uIHwLnUpqwfxjYIiJm1GVmAXfX28uB7QHq45sDK3vL+zznYZl5embOzcy5M2fOnPQLkiRJkiRpKllrYp6Z78jMWZk5mzJ42+WZ+VrgCuBVdbF5wIX19kX1PvXxyzMza/mRddT2HYE5wDWNvRJJkiRJkqagGWtfZExvB86NiPcB1wNn1PIzgHMiYhnlSvmRAJl5c0ScD9wCPAQcl5m/GyC+JEmSJElT3qQS88y8Eriy3r6dPqOqZ+ZvgCPGeP7JwMmTXUlJkiRJkqarycxjLkmSJEmSGmZiLkmSJElSh0zMJUmSJEnqkIm5JEmSJEkdMjGXJEmSJKlDJuaSJEmSJHXIxFySJEmSpA6ZmEuSJEmS1CETc0mSJEmSOmRiLkmSJElSh0zMJUmSJEnqkIm5JEmSJEkdMjGXJEmSJKlDJuaSJEmSJHXIxFySJE1KRGwcEddHxMX1/o4RcXVELI2I8yLikbV8k3p/WX18dk8d76jlt0XEwd28EkmS1g8m5pIkabKOB5b03H8/cGpmzgHuA46t5ccC92XmU4BT63JExK7AkcDTgUOAT0TExkNad0mS1jsm5pIkacIiYhZwKPCZej+A/YEv1kUWAIfX24fV+9THD6jLHwacm5m/zcw7gGXA3sN5BZIkrX9MzCVJ0mR8GHgb8Pt6//HAzzPzoXp/ObBdvb0dcBdAffz+uvzD5X2es5qImB8RiyJi0YoVK5p8HZIkrTdMzCVJ0oRExEuAezPzut7iPovmWh4b7zmrF2aenplzM3PuzJkzJ7W+kiRNFTO6XgFJkjRl7Ae8LCJeDGwKbEa5gr5FRMyoV8VnAXfX5ZcD2wPLI2IGsDmwsqd8RO9zJEna4HjFXJIkTUhmviMzZ2XmbMrgbZdn5muBK4BX1cXmARfW2xfV+9THL8/MrOVH1lHbdwTmANcM6WVIkrTe8Yq5JEka1NuBcyPifcD1wBm1/AzgnIhYRrlSfiRAZt4cEecDtwAPAcdl5u+Gv9qSJK0fTMwlSdKkZeaVwJX19u30GVU9M38DHDHG808GTm5vDSVJmjpsyi5JkiRJUodMzCVJkiRJ6pCJuSRJkiRJHTIxlyRJkiSpQybmkiRJkiR1yMRckiRJkqQOmZhLkiRJktQhE3NJkiRJkjo0o+sVkCRJUnuW7LzLpJbf5dYlLa2JJGksXjGXJEmSJKlDJuaSJEmSJHXIxFySJEmSpA6ZmEuSJEmS1CETc0mSJEmSOmRiLkmSJElSh9aamEfEphFxTUR8PyJujoh31/IdI+LqiFgaEedFxCNr+Sb1/rL6+Oyeut5Ry2+LiIPbelGSJEmSJE0VE7li/ltg/8zcHdgDOCQi9gXeD5yamXOA+4Bj6/LHAvdl5lOAU+tyRMSuwJHA04FDgE9ExMZNvhhJkiRJkqaaGWtbIDMT+GW9+4j6l8D+wNG1fAFwEnAacFi9DfBF4J8iImr5uZn5W+COiFgG7A38RxMvZChO2nyA597f3HpIkiRJkqaNCfUxj4iNI2IxcC+wEPgB8PPMfKgushzYrt7eDrgLoD5+P/D43vI+z5EkSZIkaYM0ocQ8M3+XmXsAsyhXuXfpt1j9H2M8Nlb5aiJifkQsiohFK1asmMjqSZIkSZI0ZU1qVPbM/DlwJbAvsEVEjDSFnwXcXW8vB7YHqI9vDqzsLe/znN4Yp2fm3MycO3PmzMmsniRJkiRJU85a+5hHxEzgfzLz5xHxKOBAyoBuVwCvAs4F5gEX1qdcVO//R3388szMiLgI+FxEfAh4EjAHuKbh1zPt7LZgt3V63o3zbmx4TSRJkiRJbVhrYg5sCyyoI6hvBJyfmRdHxC3AuRHxPuB64Iy6/BnAOXVwt5WUkdjJzJsj4nzgFuAh4LjM/F2zL0eSJEmSpKllIqOy3wDs2af8dkp/89HlvwGOGKOuk4GTJ7+akiRJkiRNT5PqYy5JkiRJkpplYi5JkiRJUodMzCVJkiRJ6tBEBn/TBmbJzv2mqV+7XW5d0vCaSJIkSdL05xVzSZIkSZI6ZGIuSZIkSVKHTMwlSZIkSeqQibkkSZIkSR0yMZckSRMSEZtGxDUR8f2IuDki3l3Ld4yIqyNiaUScFxGPrOWb1PvL6uOze+p6Ry2/LSIO7uYVSZK0fjAxlyRJE/VbYP/M3B3YAzgkIvYF3g+cmplzgPuAY+vyxwL3ZeZTgFPrckTErsCRwNOBQ4BPRMTGQ30lkiStR0zMJUnShGTxy3r3EfUvgf2BL9byBcDh9fZh9T718QMiImr5uZn528y8A1gG7D2ElyBJ0nrJxFySJE1YRGwcEYuBe4GFwA+An2fmQ3WR5cB29fZ2wF0A9fH7gcf3lvd5zuh48yNiUUQsWrFiRdMvR5Kk9YKJuSRJmrDM/F1m7gHMolzl3qXfYvV/jPHYWOX94p2emXMzc+7MmTPXZZUlSVrvmZhLkqRJy8yfA1cC+wJbRMSM+tAs4O56ezmwPUB9fHNgZW95n+dIkrTBMTGXJEkTEhEzI2KLevtRwIHAEuAK4FV1sXnAhfX2RfU+9fHLMzNr+ZF11PYdgTnANcN5FZIkrX9mrH0RSZIkALYFFtQR1DcCzs/MiyPiFuDciHgfcD1wRl3+DOCciFhGuVJ+JEBm3hwR5wO3AA8Bx2Xm74b8WiRJWm+YmEuSpAnJzBuAPfuU306fUdUz8zfAEWPUdTJwctPrKEnSVGRirs59/I2Xr/Nzj/vk/g2uiSRJmqzJ/o772y1Ja7KPuSRJkiRJHfKKuSRJktZbH3zNSya87FvPu7jFNZGk9njFXJIkSZKkDpmYS5IkSZLUIRNzSZIkSZI6ZGIuSZIkSVKHTMwlSZIkSeqQibkkSZIkSR0yMZckSZIkqUMm5pIkSZIkdcjEXJIkSZKkDs3oegWkLnzwNS9Z5+e+9byLG1wTSZIkSRs6r5hLkiRJktQhr5hLkiRpg7T8hO9MavlZpzy3pTWRtKHzirkkSZIkSR0yMZckSZIkqUMm5pIkSZIkdcjEXJIkSZKkDpmYS5IkSZLUIRNzSZIkSZI6tNbEPCK2j4grImJJRNwcEcfX8q0iYmFELK3/t6zlEREfjYhlEXFDROzVU9e8uvzSiJjX3suSJEmSJGlqmMgV84eAt2bmLsC+wHERsStwAnBZZs4BLqv3AV4EzKl/84HToCTywInAPsDewIkjybwkSZIkSRuqtSbmmXlPZn6v3n4AWAJsBxwGLKiLLQAOr7cPA87O4ipgi4jYFjgYWJiZKzPzPmAhcEijr0aSJEmSpClmxmQWjojZwJ7A1cA2mXkPlOQ9Iraui20H3NXztOW1bKzy0THmU660s8MOO0xm9SRJkqT1xkknndTq8pKmjwkP/hYRjwW+BLw5M38x3qJ9ynKc8tULMk/PzLmZOXfmzJkTXT1JkiRJkqakCSXmEfEISlL+2cz8ci3+SW2iTv1/by1fDmzf8/RZwN3jlEuSJEmStMGayKjsAZwBLMnMD/U8dBEwMrL6PODCnvJj6ujs+wL31ybvlwIHRcSWddC3g2qZJEmSJEkbrIn0Md8PeD1wY0QsrmXvBE4Bzo+IY4E7gSPqY5cALwaWAQ8CbwDIzJUR8V7g2rrcezJzZSOvQpIkSZKkKWqtiXlmfpf+/cMBDuizfALHjVHXmcCZk1lBSZIkSZKmswkP/iZJkiRJkpo3qenSJEmSJK0fLrt8p0ktf8D+P2hpTSQNyivmkiRpQiJi+4i4IiKWRMTNEXF8Ld8qIhZGxNL6f8taHhHx0YhYFhE3RMRePXXNq8svjYh5Y8WUJGlDYGIuSZIm6iHgrZm5C7AvcFxE7AqcAFyWmXOAy+p9gBcBc+rffOA0KIk8cCKwD7A3cOJIMi9J0obIxFySJE1IZt6Tmd+rtx8AlgDbAYcBC+piC4DD6+3DgLOzuArYIiK2BQ4GFmbmysy8D1gIHDLElyJJ0nrFxFySJE1aRMwG9gSuBrbJzHugJO/A1nWx7YC7ep62vJaNVS5J0gbJxFySJE1KRDwW+BLw5sz8xXiL9inLccr7xZofEYsiYtGKFSsmv7KSJE0BJuaSJGnCIuIRlKT8s5n55Vr8k9pEnfr/3lq+HNi+5+mzgLvHKV9DZp6emXMzc+7MmTObeyGSJK1HTMwlSdKEREQAZwBLMvNDPQ9dBIyMrD4PuLCn/Jg6Ovu+wP21qfulwEERsWUd9O2gWiZJ0gbJecylIVl+wnfW6XmzTnluw2siSetsP+D1wI0RsbiWvRM4BTg/Io4F7gSOqI9dArwYWAY8CLwBIDNXRsR7gWvrcu/JzJXDeQmSJK1/TMwlSdKEZOZ36d8/HOCAPssncNwYdZ0JnNnc2kmSNHWZmEuSJElawxOvWLz2hXr8+AV7tLQm0vRnH3NJkiRJkjpkYi5JkiRJUodMzCVJkiRJ6pB9zKVp7KSTThrq8yRJkiZq9glfm9TyPzzl0JbWROqeV8wlSZIkSeqQV8wlNeayy3da5+cesP8PGlwTSZIkaerwirkkSZIkSR0yMZckSZIkqUMm5pIkSZIkdcg+5pKmtCdesXidn/vjF+zR4JpIkiRJ68Yr5pIkSZIkdcgr5pI0SZOdd3WE869KkiSpH6+YS5IkSZLUIa+YS9IU4FV6SZKk6cvEXJK0ppM2H+C59ze3HpIkSRsAm7JLkiRJktQhE3NJkiRJkjpkYi5JkiRJUodMzCVJkiRJ6pCDv0mSJEmadiY7o4kzmahLJuaSpPXCbgt2W+fn3jjvxgbXRJIkabhMzCVJG6wlO++yTs/b5dYlDa+JJEnakJmYS5IkSdJknbT5JJe/v5310LTg4G+SJEmSJHXIxFySJEmSpA6ZmEuSJEmS1KG1JuYRcWZE3BsRN/WUbRURCyNiaf2/ZS2PiPhoRCyLiBsiYq+e58yryy+NiHntvBxJkiRJkqaWiVwx/2fgkFFlJwCXZeYc4LJ6H+BFwJz6Nx84DUoiD5wI7APsDZw4ksxLkiRJkrQhW2tinpn/CqwcVXwYsKDeXgAc3lN+dhZXAVtExLbAwcDCzFyZmfcBC1kz2ZckSZIkaYOzrtOlbZOZ9wBk5j0RsXUt3w64q2e55bVsrPI1RMR8ytV2dthhh3VcPUmSJEmaunZbsNuklr9x3o0trYmGoenB36JPWY5TvmZh5umZOTcz586cObPRlZMkSZIkaX2zron5T2oTder/e2v5cmD7nuVmAXePUy5JkqYQB4WVJKl565qYXwSM/IjOAy7sKT+m/hDvC9xfm7xfChwUEVvWH+uDapkkSZpa/hkHhZUkqVETmS7t88B/AE+LiOURcSxwCvDCiFgKvLDeB7gEuB1YBnwa+EuAzFwJvBe4tv69p5ZJkqQpxEFhJUlq3loHf8vMo8Z46IA+yyZw3Bj1nAmcOam1kyRJU0Frg8JKkrQhaHrwN0mSpBEDDwobEfMjYlFELFqxYkWjKydJ0vrCxFySJA2qtUFhna1FkrQhMDGXJEmDclBYSZIGsNY+5pIkSSPqoLDPB54QEcspo6ufApxfB4i9EziiLn4J8GLKoLAPAm+AMihsRIwMCgsOCitJQ7dk510mtfwuty5paU0EJuaSJGkSHBRWkqTm2ZRdkiRJkqQOmZhLkiRJktQhE3NJkiRJkjpkYi5JkiRJUodMzCVJkiRJ6pCJuSRJkiRJHTIxlyRJkiSpQybmkiRJkiR1yMRckiRJkqQOmZhLkiRJktQhE3NJkiRJkjo0o+sVkCRJkiRNLx9/4+WTWv64T+7f0ppMDV4xlyRJkiSpQybmkiRJkiR1yMRckiRJkqQOmZhLkiRJktQhE3NJkiRJkjpkYi5JkiRJUodMzCVJkiRJ6pCJuSRJkiRJHZrR9QpIkiRJkjQZH3zNSya1/FvPu7ilNWmGV8wlSZIkSeqQibkkSZIkSR2yKbskSZIkST2Wn/CdSS0/65TnDhTPK+aSJEmSJHXIxFySJEmSpA6ZmEuSJEmS1CETc0mSJEmSOmRiLkmSJElSh0zMJUmSJEnqkIm5JEmSJEkdMjGXJEmSJKlDQ0/MI+KQiLgtIpZFxAnDji9JktYPHhNIklQMNTGPiI2BjwMvAnYFjoqIXYe5DpIkqXseE0iStMqwr5jvDSzLzNsz87+Bc4HDhrwOkiSpex4TSJJUDTsx3w64q+f+8lomSZI2LB4TSJJURWYOL1jEEcDBmfln9f7rgb0z8009y8wH5te7TwNuW8dwTwB+OsDqru/xjDl94hlz+sQz5vSJN2jMP8jMmU2uzHQzkWOCWj7IcUHb2431d1f/VF5367d+69+w6p/QMcGMdV+fdbIc2L7n/izg7t4FMvN04PRBA0XEosycO2g962s8Y06feMacPvGMOX3idRVzA7PWYwIY7Lig7c/Q+rurfyqvu/Vbv/Vbfz/Dbsp+LTAnInaMiEcCRwIXDXkdJElS9zwmkCSpGuoV88x8KCL+CrgU2Bg4MzNvHuY6SJKk7nlMIEnSKsNuyk5mXgJcMoRQAzeHX8/jGXP6xDPm9IlnzOkTr6uYG5QhHBO0/Rlaf3f1T+V1t37rt37rX8NQB3+TJEmSJEmrG3Yfc0mSJEmS1MPEXJIkSZKkDpmYa0Ii4jERsXHX6zEdDfu93VA+yw3ldUpak99/SVo37j+7My36mEfEpsBLgOcCTwJ+DdwEfK2tEV4jYiNg9554N2fmT9qINSru1sB+rP46F2Xm7xuOsxFl6prXAs8GfgtsAqygDNRzemYubTLmqNhDeW8jYhblda6x7QBfb/p9rTGH+t529VkO+73t8HUOfV8w7JgR8RzgdZTPcltW/yz/JTPvbzheF9/Lob5GNWsY3/+2t5FhbPdt7juGtP6tHQMNYx8QEXNZ8/35VmauHLTuWn+rvw0tv/+tHssPof5Wt/82t89psv+c0vuGh2NN9cQ8Ik4CXgpcCVwH3AtsCjwVeEG9/dbMvKGheDsBbwcOBJZSNtqReA8CnwIWtJB0vAA4AdgKuJ7VX+dOwBeBD2bmLxqK923gW8CFwE0jrycitqK8r0cDF2TmvzQRr9Y91Pc2Is4CtgMuBhax5rbzLOCEzPzXJuL1xB3qe9vRZzn097aD93Xo+4KOYn4duJvyvvb7LF8KfCgzG5l/uqNtZ6ivUc1r+/vf9jbS9nbf9r5jCOvf6jHQED7fPwH+GriDNY9V96Mc5L8rM+9cx/rb/nzbfv9PosVj+Vr/y4ArWqq/7e2/7e1zyu4/p/q+YY140yAxPzQzvzbO41sDO2TmoobifR44DfhOjnrzaqyjgfsyc0ET8Xrq/kfgY/122hExg3IWcOPM/FJD8R6Rmf8z6DKTjDnU9zYinpGZN43z+CMp286yJuL11DvU97ajz3Lo720H7+vQ9wUdxXxCZv500GUmEa+LbWeor1HNa/v73/Y20vZ2v5Z9xzbAUQyw7xjC+rd6DDSEz/c44MzM/PUYj+8BPD4zL1vH+lv9bRjC+9/qsfwQ6m97+297+5yy+8+pvm9Yo66pnpiPFhGPAzIzf9n1ukwXEfFHwJzMPCsiZgKPzcw7Woy3SWb+dm1lLcXeEti+qRYWa4m1E7A8M38bEc8HngmcnZk/nw7x+sQfynvb9eucriLiMcCvM/P3EfFUYGdK87zGTuiMivcS4JKmWx9NIO4fUPZ334qIRwEzMvOBYa6DmlG32ZcDR2XmoQPWtX1m3jXGY8/NzO8MUv9aYp+Xma9psf4mT1huCjwFSOAHmfmbJuoDtkXhAAAgAElEQVTVuouIfTLz6hbr3yaH0JVzEBHxKuCrwziObENEfIJyxb2RVrF96v8LynHSGieOIuL4zPxIS3H3A47OzOPaqL9JEbEj8HTKvm1JZt7eSpzpkphHxG7A2ZSmDEFpxjNvvDNYDcR8BrArpUkDAJl5dlvxasxNgFcCs4EZPXHf01K8E4G5wNMy86kR8STgC5m5XxvxaszvZeZeaytrMN6VlCZOM4DFlG3n25n5ljbi9cRdTHlvZwOXAhdR3ucXT4d4NeaVDPm97eB9PQL4RmY+EBF/B+wFvC8zv9dGvJ64f8ia+4HW9j8RcR2lf9WWwFWUJl0PZuZrW4r3L8BzgC8BZ2XmkjbijIr558B8YKvM3Cki5gCfzMwD2o6tZtQrUy+mXCE8hLL9fDkzvzpgvbcDn6Q0WXyolm0DfJCyf3n2QCs+fuw7M3OHhusMVjVRfWlmbjNgfTOA/wf8KfBflMGFZwFnAf+nicQ/Ip5G+X7uXIuWAJ/OzNsaqPsBygH3Gg9RLvZsNmD9/3echzMz3ztI/WuJ3cb2sznlWPRoYJfM3G7A+r5K//cfgMx82YD1X0DpMvAN4PPANzPzd4PUOar+Kxh7/XPQ35CIeBvw58CJmfm5Qeoao/5fU7pZHJ2Zi0c91ujxd20dcjTw6hrzy5n5sQHqG/d4MjM/tK511/o3Az5DOa5cTNkn7E7pEnFs0ydLZqx9kSnjU8BbMvMKgHql7HTgD9sIVhPW51MS80uAFwHfpZwcaNOFwP2UDWIYZ/5eDuwJfA8gM++urRIaFxFPpPTReVRE7EnZ+AE2Ax7dRsxq88z8RUT8GSUBODEiWr9iDvw+Mx+KiJcDH87Mj0XE9dMoHnTz3g77db4rM79QW5YcDHyA0qRwn7YCRsQ5lL5Ti4GRg4uk3f1PZOaDEXEspdnYP7T5vmbm6+oP4lHAWRGRlIP8z7d4Bfs4YG/g6roOS2sTR63nIuKFlG3lYEo/0nOAvTPzDQ2FeBZwCnB9RBwP7Aa8BfgH4JiGYrQuIvahHBS/nHIh4zjgfzdQ9T8CjwN2HPl+1u/vB+rf8YNUHmXwpS9TjvVOpxwf7AlcERGvyMyrBqk/M1s5runxqz5ljwb+DHg80FpizqpjqcEqKS2IXkbZfvaifN6HA02M9/GBkTDApynvS2My8+V1e3w5pa//GRFxIeX3pIn1/9s+ZfsCb6P0SR5I/b39LPCh+ht8GvD7nse/PGCIWynr+pWI+KfM/EDPYwNvP7WV3ZGUffTPgPMoxxQvGLRuyrazGPg6JS9qZHvv8VHgFuDIXNX3PoB3Af9E0/v/zJwWf8D3J1LWYLwbKWeEv1/vb0NpJtP267xpyO/rNfX/9+r/xwA3tBRrHuWA6oH6f+TvIuAVLX+W2wLfBJ5dy1p5jaPiXk3ZSd1EOZhp9fMddryu3tsO3tfr6/+/p5xtfrisxZhLqC2ehvVHGVTlOZSr5U8f+XyHEPcJwJuBH1J+eJcCb2pr2xn1mc4Yxr7Av0Y+u98D3x75ztey21uIc3yNtRyY1WC9e43x9yzgngbqP7l+dy5jVTJ4R4Prv7TfPgnYGFjaQP1fB57fp/x5lC41g9a/1Xh/DW9DjwP+jnK18P3A1k3W3yfenQ3U8VngLuAM4IX1c21s+xkVq9Xfzxrj8cBfAN8H7mq47udRBlL7DvCihus+pn4OCygnqs+ijF0waL0jx/hPAL5S9xPb9j42YP0j++en9JQ1sn8G9qCcNF1ct88Dmzw+Gm//1cS+bfTfdLpifntEvItylhzKsPat9YNmVV/Lh+pZuHuBJ7cYb8S/R8RumXnjEGIBnB8RnwK2qM08/5RyNrNxWQYlWRARr8yGBrGboPdQmjz/W2ZeGxFPphxktO0NwBuBkzPzjtp/pbGR0deDeLDqvf3uEN/bYb/OH9XvyIHA+2t3k41ajAflpMMTgXtajtPrzcA7KCOz3lw/yyvaChYRL6N8ljux6urnvRHxaMqJiXVu+jaOb0fEOymtdl4I/CUwUBNoDc2zKFdkvlWbnZ9LSR4aERFbUJKofShN5F8MfL32v7y8gRAfHOexWxuofz5wG+VK28WZ+ZvaCqUpmfVIdVTh7xqKs1NmXtmn/m9HxOkN1P9TysmWh+r93qtuSQPHd1FGuH4LZUqqBcBemXnfoPXWusdqCh6UJHRQzwDuo+x7b23wc+2n1T62Uca7eQXwGsqJl6YGTT6YchX1N5Tjj8Z+HyPi6ZTv7t2U38JWfvuzDGB2eES8Ebg6Iv6moapfSdk/XxER36Dsnxu5sp2l6f1i4ITaxe8o4GMR8fZsZqT0pq/Ajx+sz350SqpftHcDf0R5E/8VOKmpnV6feJ8A3knZ0N4K/BJYnM01mxsr7i2UgVXuYFWTjczMZ7YY84XAQTXWpZm5sKU4r8vMf4mIt9Jnx5wD9hOR2lATxUMoV4+XRsS2wG6Z+c0WY15BOUt8DT1dWnLAfnjrk4g4G/hM9mlmGBEH5DqOXryWmBsBx9Kzv6vrMD1+KDcQUQYUOopyMLiYcjJpoOStJvufoHSPGeljvkct+6/MPGqwtW5XRGxM2a6PAvannFQ7kDIg50PjPXeC9X+F0lf07FHlrwNePei+KSKuy8xnjfHYwH1gI+IjlO6J/0bpg/zdJr/3UUaOfgWlGf7Hs+EBiiPieeM9npnfbiDGzpRm7K+hXIzamfJb9+MG6t6q5+4VlM/i4YQoB5znvXbBPJyy/e9FaYl5LnBFE59zRFwLzKR06fiP0Y/ngGPORMQS4M2Zeekg9YxT//WZueeosp0pLSWekZmbNBTnMaz6HPannKC6oInjpSiDU78aOAL4H0o3w4G6uNR6FwA/AN7bu63Ui8FPzczXDxpjtXgebwwuImYDm+VwRvL+g37lmflfLcTamJKIH9h03WPE+4vM/FTtv7+GzHx3S3GfSjkTuU1mPiMingm8LDPf11K88zPz1RFxI/1PQLRykiXKQFZ/z5oDFjbe0iMi3palT9TH6P8a/7rpmD2x9wNOAv6A0hR55ORVqy1aal/k3vd1neajnWCsvgdhTRx89Yn14cx881hXZNo6GRAR78/Mt6+tTBpLPdFyIKVv4J8OWNcOY32nI+LPM3OglmQR8YrxHs/B+5D2xtqUMoXQUZSLGZdl5tED1rkdpQ/4rylj4CTwbOBRwMsz80cD1n8vJZFa4yFK4j/Q4HU1RlASwqMoY018EzgtG5iFJiJ+TzmJ+hCr70ebGlxuzO2zDRExl/I+HUGZBWWg8Zwi4g7K+9Lv6uTAv98R8VPKidZzKYO1NjqbSJSBbscb/G3/AetvdWaiiNg7M6/pU/4I4JWZ2e+7N2jMrSjbz2sGeX8i4g2Uk0WbUuYsPz8zB+7X31P/ZpQm8ntRTvQmZXyL64E/y4Zn/Jk2ifkYB433U0YO/lQ2NGVHROycmbdGRN+zs4OeFZvgOuxOGR0ZypyV328x1kXA6zPz/rZidC0ivk0Z/OZTI2cMI+KmzHxGS/G2zcx7hnmSpcb9LnAicCrwUkoz4cjMvidCBoz10sz8akTM6/d4NjjPdp/YtwJ/Qzk4fHjU1cz8WUvxXkZphvokylWEHShN/Z7eRryeuNtQDnyhjAXR2A/RqDjPyszrhnkyoMbtNzvDDW2cuBrrJNmINlskqRm1GenjMvOLo8pfC9w7aEuvJq7KrqX+s8Z5OAc9sTBO3M0oiXMj++SI2J8ypVAANzfVsmWs35IRTf6m1G4LR1IGZHvnoCddap2NTUk3Rv0Pb58R8aXMfGVbsUbF3Qg4PjNPHUa8dRURj87MB7tej3XVc+Li4aKe+5mZO7UQcyfKyZcjBz0eHtUiYg2DtIioJ71uBEZOTK32W97UxYP6fuzKqn3bD5qod4040ygx/wilGcnna9FrgB9TztZu1lRTg4g4PTPn16akow18VmwC8Y+nTJkwcvb85cDpOcBUA2uJdz5lZMmF9Iwq2vIVz1mU/qP7Ub5g36Xs+Je3FO/azHx2b1OeiFicmXu0Ea8rI00BI+LGzNytln0nM5+7tudOJRFxdWa2NiJ6n3jfpzTJ+lZm7hkRL6DMmzy/xZivpjSZu5LyI/Fc4H+PTkqmooj4X5S+3TsBy3oeehxlHIjXtRCz70myEW2dLFNzIuIqyrRfK0aVP5HSVPI5A9a/RlPPqSTKaOynU75XN1Km+bmlwfpbO/AehtrE9jDKseNMyjHWeTnG3PXrUH/bJ3Z6j1+Guq1GQ9OxRZnq8LWsmiv6FuBzTVwpjvanM2u1xUtEjB4nYCNKs+2/pQzO1siJmChd8V5D6bLwTEoryy/ngONa1eR5zDEcBmkR0XY3jrZP+o42nQZ/2zMz/7jn/lcj4l8z848j4uamgowcbGczQ/yvi2OBfTLzV1CadlL6s7SSmANfq3/DdBbwOUoTFygD+Z1FGQm0DT+tZ8ISICJexRAG1YrV5019JPAI4FeDNmkbx2/q2e2lEfFXwI+AVqeCqt0E/pY159tu8wTWFVH6832Z1ftft9Wa5X8y82cRsVFEbJSZV9TvZZv+D2WU+3vh4b5V36I042rUOFeT2xrf4nOUEZj/Hjihp/yBtg7uTbynhUePTsoBMvPHNeka1MwYZ77cXP/HQPk4ZV/8r5Qpr06lTC3XlFYHT6ut98bUwFWxeykDk36eckIwgWdHxLNr/YN2JWh7AKkc4/YwNDGd1q6Uft//RmntNtKt4P9ExGGZOehxfKvTmVFaIY4lWXUxbZ2MtPirx3Cvp7TyXAwc2sQJtiiDOx8FzALOp8zccGE214X0Y7Q0hkNbrfZ6vJv+n+9lwAWUC5eNmU6J+czePjYRsQNl2H+A/24jYJTR/2azesLR9jzmQU/z3Hq7tR1+Zi6oZzGfWotua7M5VjUzM3ub9f1zRLy5xXjHUa4k7BwRP6IMrNf4VbnRctS8qRFxOKVfW1veTJk39a8pTfT2p0xR16YvAJ8EPsPq222bRq6Wz+0pS8rrbcPPI+KxlAPez9a+kAMPprQWG41quv4z2hsJ/iUt1TuWzMwfRsRxox+IiK3aSM5HnSRb7SEa6P+podg0ImbkqIHMah/JRzVQ/8bAY2k/wWrLRj1Xdr4QEe9ouP7WDryr51Cmifo8ZUrMpj+HL1D2ATvXv14DJ1a0f2Jn94j4BeV9eVS9DcPZhzXxOX8M+F+jrz5GxIGUuaIHuhiWmdf11Pk8yujpmwBvzMyvD1J3rb/tgZ8fQZkV6W8orUgPa7gp9ccpF/mOzsxFNWZj39/MPD7i4TEcXk8ZNb2RMRzabg1B+yd9VzOdEvO3At+NiB9QdkQ7An9Z37TG+7NGxDmUJmGLWZVwJNB2Yn4WZQqDC+r9w4Ez2woWEc+nvH8/pLyv20fEvOwzUnKDfhplJNeRbglHURKPVmTm7cCBdVvZKDMfaCvWWtbjKxFxwtqXXOf6r603f0npXz4MD2XmaUOKBXTSmuUwyvQof0Nphrc5ZZq4Nn0jIi5l9a47Ax9c9NN7NXlI/do/RzkZMDKAVOPTFo02+iSZpqQvA5+OiL/qaVH2GOCjDJ5UQZlLvO3vdZu2GNXcdrX7g14RbvPAu3oipdXcUZRmtl8DPt/AlVQAMvNPmqhnHK2e2MnMxqYG7GctJy+bOPG1Xb8mwZn5rSiDyA4sWpzObAjuoJzw/zClL/XuUcabAhpp0fEkSivVD9Xf+fMprTgbU0/UXRER17NqDIelDD4Fc9utIdo+6buaadPHHMqohZQznUEZfKmRAd/GiLUE2LXhM8ITjb0XPdPCZeb1Lca6jnIG7bZ6/6mUH8O+05Y0FHMHyhnS51B+CP6d0se80eam4529hvabJo46SNqIcoX3eYP2hewTZ6z5TYF2RtXu6W/415Qd4wWs3qy81f6GEXEopZ9a7yjpU/mgeg11++ndD1ywlqcMGm8692vfLDN/MVY/2fW9f6wgImYA76M0wRz5rdiBMpruuwZt6dVVH/Moo1/fk4OPaj60weWihcHTRtW/CSVB/0fgPdnSGDtNaruP+VQXEf9JmXrtt6PKN6VMRTpnwPpbnc6sbRHxz4x/VbjJ7+8syvf3KEorywsy850D1tnqGA49cXpbQ/y/JlpDRMQpwDZAv5O+P82GZ4qZbon5M1hzKqhWrmBHxBeAv87M1vsij4p7To4ayK5fWYPx1hgFuV9Zg/E2pryvrY/wGWNMyzaiwb41Y8XvPVB6iNIq4dNNX4Vse2CMMWK2OvXJWmJ/kvJj8gJKE/pXUa7uHttSvH5XEkZmhHhrbZHRdMyhTyUWZZC7F47u156Zu4//zEnHGWuglaOBFf2uqjQQ8+LMfEndbkdrdXtVsyLiUcBT6t1lmfnrhuptpRvFBOIuoAzC9J+Z+Zphx5+oYRx414T8UErCMJvSJ/nMQU9aDENXJ3amioj4O8pVzr/KzB/WstmU5GfRoCfWY/XpzNZoiZUtD9w8VUXE0yijsg90PBwRv2LNMRweNugV/zZbQ7R90neNeNMlMa9J1vMpifklwIsofZxe1XCckauPjwP2AK5h9SuBrczp2xN/tbOuNZG9MTN3bSnemZTXe04tei0wo83+NBFxZWY+v636Nb2NnDjq+f9YyqiiB7UU793A3ZQm2EE50/xE4DZKn7nntxBzaFOJ9dT/8Gj+9f5GwPd7yxqK0+ro2tJUFBGP66qb1UQM4cB7AfAMSpedczPzpkHqG7auTuxMJVEGpX0b5cQ6lJmAPjAVWkSMpakWL1Ndm1f8h9Uaoq2TvmvEmUaJ+Y3A7sD1mbl77SPxmcwcb6TEdYkz9KuPNe47gHdS+jOMzMUYlIHtTs/MpgdyGYm7CWVwtIebzAKfGN3cqOGYJ1P66Z7H6lO0tdLUqDbPPw3YJjOfERHPBF6Wme9rI15P3KFMCxcdztFcm6H9JWX7SeA7wCdb7mZydWbuUxO8V1DGJ7hp0KZwa4s3quyqzNw3Ir7f5BXlWDWV2JOB3oFfWptKrCf2P1Ku3PX2a7+h8WZc45xgGMLJhwuBcymj0U7ZOW81dUXEZTlqsKJ+ZeubtpvaRpluaeR4YI35nLOlwc1MrIYvIh4HsD6fiJqoqdLiZSqbbq0hplNifk1m7l37RL8AeIByMP70FmM+kTKKdgLXZuaP24rVE/Pv20rC1xcx5DniI+LblKknPpWr5gG9KTOf0Ua8nrgLKVdZR1ojvA54bWY2Oi1cdDhHc0ScT/ku/kstOgrYMjOPGPtZA8d8F+WExwGUkUaTcpLuXS3F+w/K1EMjTa9fBbylJuaLM3OPBmNtDmzJEKcSGxW/9X7tta/hrtl/oJVb2jrBUmM8j3LC4VBKa6jzgIvbPJEkwcMnMR8NXEFp/TdycLkZ8PXM3KWjVdugTfXEKiK+BfwP8PHMvLjr9dlQre8tXrT+mE6J+ScoV5SPpIzQ/ktgcVtNriPiz4D/C1xO+QF9HmUQktZGSK9x96O8rl9FGbl8L+AjbSVXEfESygAuf0AZxb/1qTci4smj++X2K2sw3rWZ+ezePmBNJ1RjxF0jxjDiDlO/K8ZNX0VeS/xNgE0z8/4WYzwZ+AirBiu8ijJC+4+AZ2Xmd1uI2W+Qsgea7uvUJ+4TKdPR/Z6WTkbGkAdaGWMdNqZMr/fnwCFt7u/UrojYFljZViuvphKfiDieMqXlkyj7jpHE/BeUsUf+adB1HSOuV4QnYKomVhHxJGBbYN/M/HgL9Zv49xh2i5e2v79t7z+1prbmvR26zPzLzPx5Zn6SMqXGvDb7QVOusO6ZmX+SmfOAZwGtHzBSmlw/GGWahLdRBiJoc4q2D1Pmun58Zm6WmY8bwkFqv1Gev9BivJ9GxE7UpjAR8SpgGIP6/TQiXhcRG9e/19HitHARsW9EXBsRv4yI/46I38WquU7bcn1E7NuzDvtQ5rltTUQ8OiLeFRGfrj8mW9cTTK3IzNsz86WZ+YTMnFlvL8vMX7eRlFffA1YA/0np17kCuCMivhcRrcyYUE9GXgO8nNIq4KqIaGwk2B5/B/wE+K+IuK62gvoh5TX+XQvxVlP7kb0SeCNlarjGp9vUUJ0D3BoRH2ip/mMo2+W4LZPWJjM/kpk7An+bmU/OzB3r3+5tJeXVm4CLI+K8FmNMGRFxWb+ytpLyiPhWRHy9rd+ozLw7M69rIymvGtn+uxIR29YT+IPWs2k9Yf6EiNgyIraqf7MpJ9va0vb3t+3955TV1LYz2rSZxzwiXg5cnpn3Z+YPI2KLiDg8M7/SUsjllCa6Ix4AGh32fwwPZWZGxGGUK+VnRMS8FuPdRekS0HrTiojYmTLF1eax+lRim9Ez0n4LjgNOB3aOiB9R5otsra9ujz+lTAt3KqumhWvzZNI/UVqUfIEyNdsxrBrIoi37AMdExJ31/g7Akqj93lvqL3wWZQ7skUHCllNecytn86ObMQq+QRkI7dK6DgcBh1DmHv0E5X1v2sjJyJ/VmI+nbLONthKqTdhPiDKoXusDrfSqBzf7UN7fjwNXZubv246r9mTmgRERlIFh26j/bsrgj9c1VOWPR67ORhmpei/gfdnSGCv1wsLD/Xo3VD1dCZ4QEVuyeleCNhOrY6hXtJuorLaqPIk1Wzm2MrNEC9v/aobQouMcYKeI+FJm9psPe6L+glUtXq5j9RYvbZ0Uaf372/b+c4q32Glq21nNdGrK3q9ZcGvTU0TE2cBuwIWUpOowytWk/4T25sCO0h/6G5QE7o8pV5EWZ8MjI/fEezalKfu3WX30+cZfXz3ZcDjwMso0KCMeoIzC+u9NxxwV/zHARl02V4uIN2fmh1uqe1Fmzo2eAbQi4t8z8w/biFfrH3r/9p7X2ds1obXm89HBGAUjr7FfWVvdIeqVpBdl5n/X+48ELsnMA5uO1ZWIOARYmJm/63pdtG6i5SlF2058YtVsEn9EGUviA5S5wBs52Tbdmto2pauuBE2LiFspXamuAx7ej42cUG2g/qEm/jGEPv4jiWdm3txAXW/KFkeRb/v72/b+s0+81j7fYTTDb3LbGTFtrpjTv1l+m6/vB6w+KvKF9X/bZ51fAxwNHJuZP46IHShTBLTlZEp//U2BR7YYh8y8ELgwIp6TmWtMedCWiHjLqPtQ5qG+LjMXD2s9qrdQug+04cGaTC2OiH+gNNd/TEuxgJJ416sP29PzfWzr6k/137U58kjXhJ3oOanUgkdn5jV1uxnx0FgLN2RlRLydMoI4lP3CfVH6Rrd1hfdHwNVRRi5/+GTkyPenrZORw5SZ34iIP6zND3u31za7C6lZqw34GmUO2ia7d5xBn8SnQSN1HgqclpkXRsRJg1ba4RXhNwHPjIhWEqtoqI9zZn4E+MgQEqu2E9v7M/PrDdXVT9vb/2qaviI8RpJ5doOJZystXob4/W17/7malq/4N3pFewjbDjC9EvNFEfEhVo3C/CZaaloDkJnvbqvutcT9MfChnvt30m4f862ypfmfx/GzenVuWE2D59a/r9b7hwLXAm+MiC9k5j+0FLefWPsi6+z1lBNYf0X5Yd2e0pe2NRHxXuBPKCexeqezaHP6ihMprUq2j4jPUqaj+5MW43UxRsHRlNf5Fco2891atjHw6pZidnUycmgi4hxgJ2Axqw46k3b3sWpA9EwpGqvGznh4StEGQ7Wd+PwoIj4FHAi8v/ZhbGI8oGnZ1JaGm4LTfleCVhLbiNir3rwiytSWX2b1Vo5NrX+r2/8QWnS0nXi+KzO/UFu8HExp8XIag3cva/X7O6z95zBb7LTQDH8oJy2mU1P2xwDvovyYBfBNys70V+M+cfJxvsr4c0K/rMl4feI/0BP/kcAjgF9m5uYtxTuF0nf/m23UP0bMoTYNjohLgVdm5i/r/cdSBqB7OeWqeSt9a8ZYlzszc4cW658JkJkr2ooxKt5twG4jzZ+HJUr/530p+4KrMvOnLcZ6MuWH6w+B+yhjFLy2jWb6G5L/3955hslWVWn4/cgKwowjQTEQRJAgSFAQTIgoiIqDgoiZQREVUEHFMIwRA0bENCqgDjBEERTEAIhEJWd0UDFjBAQD4Zsfa9e9dYvqvqH3OnWrer/Pc5/bfap6r1PdZ+9z1l5rfUsdd6AoNq8j0tIm48Y4C1FSS9E+x2dXYgMsxfGRdH9CL+Iq2z8u6Zgb1boHj3uqbTYdlBJcVGusgXGHtZntYc+w3Wz29a/kdoH9jidwZ+8wxfGstWb0SugkHULM4aNVsay2g/mbtX6mt4PMSsPv6trpMTER8+KAv3W+b5w5I1UmtD3PrrOknYle6lm8FnizpH8Q6WLp7dLoPjX44cQE63EX8AjbfyufuyoDmyvzvERM/Nr2RERXX1dsLCHpbuAw2++ubW+Aq4F/AW5JttP/4NCjF7V+uKSH106fl7Sq7d852vhtpw41ChSCcwcAazBvynVaJkLZ1HkzsWs8R4wx0eZngI01twPFF4nI9ZOT7EFcr6vRTVeGRg6nSVo+YUPnIwPf92s8VMsCsn2npFuAbYiOC3eX/2sx1qm2HaSCZ5USpEa0bT+12BnabnYmYxeyr//UiLDtQ4BDshzPPrIyXnpkZ3RkrZ9dZOykRLQ7vHaACYiYS/q47f2nimRnRrAVdawPt31Dlo0FPI8LbddK4xo5kk4nnMjjbW9aUoP3tL1Dkr13EtHxXmruswnxuY8Qu2F7ZNjtCklvAHYEXmX7p+XYWoTjc4btjyXa3pz4vV7NvA8h1edldsRgiL3fAlcBxwAn2M5uPddv+wrgs9xX4CetfEfSmcD/EhsCexNtFH/vpL7iki4t8/8/gV85OlBcantwA6amzbOATQghz9TrtZGDpCuBjQlBoa8QGzr/brvKhs5Ujs/gsRmMfzDh9Kxr+1GKPtTH29660vgpEWF1JJ6mfHGz04jz3454qP8bcLFnKB7a1f1p2Bop6RLbVVJuO7j+u6jxT8vE6iDjJTujI3v9rP737TAbopMsvvTtld0AACAASURBVElwzDezfYmkoReN7XOS7D6bmBDL2F5T0ibAuztIZe9vI7YEcQN/su2tpviRRbWznu3rh0QhgVzxrlGkBhcHcmtKva7tH2XZ6hpJlwFPH0znLhHQM2ulWE1h+xrgc4QDO0eULHFeLgFsZTu1V3qxtSTx8PZCYuPjAsJJ/7qTW3vVfNBaWJuaV9X/nFo37CH2Ou1AUWx2eh9p1Cd7Q6cDx+dy4LHApZ5byjVnzlUYf9xTbVNSwfvGz3asUhxbzW03+yGiFLDHisCBtjcY+oMLbyf7+n8BETBIiQhnO57FxjbAOraPKM9ZK/SCIhXGzp6/2etn2t83O6LdxbUDE5DK3osQjeDB6b+IFPKzi/3LFUq+2Ty77+u7gZ8R6si1eSPwKu6bvgTJ4l0eQWowcBnRi3MpAEXq883T/8jYsPSgUw5RZy5p6WTbf7D9yWQbc7B9r6RDmdvDPNPWPcC3gG8p1O53IJz0TyhqKjMzLU6VtA9wMvNGdv+UaPOu8v9vJD2LmC8PTbTXdQcKbJ8jaVVgi3LoYtvpZRiNqtxeIigvAZ5YNtBmvM71OT4rDWyQr0hfaUcF/mnbknpikrU7Z4xlqq06EjdzfinBCcTvpJ/jmXnK7brATkTpWP9z4u3AXjMcu8vrP0s8rcfdZX49l4h2flHSyyqNPU/GC3AEsfZ8lQj81CB7/qasn31k/n2z0vB7pF47PcbeMe+hjnsrEn+gWzVvHXQ6tl/RkZ1XlS93sP33/tcUtWQpSFqX2BBYrxy6TtLnbd+YaPP1RA3274jUOBGbD1UiFIsB0wmvZYuyXVJ2dr9OjkLsMM6UtAtwkjtKCbL9T0nXAtcRD1jZgoG9m0F/ZMRA1noH8F5JKwFvAg4jHsjekGXM3XegQNKuhPN/NrEOHCbpQNsnZNptVKW3ofPKyhs6qY5PH8eVB+9/kbQX8ErgvyuOvysRET7U9l9KRPjA+fzMwpD14N1JjX+WY5Xt2Dq/3WxX139KjX8f2Y7n8ygZLwC2f626HQmy52/W+tkj8++brUuTfe0AE5DK3kPJdUdD7H0R+C4hOLcLsC8Rmdw7w16f3YcSD8VbEzejHwD72f5lkr1haUspdZ6StiJ2wT9HRLBFLHB7EekiF9a2Wez+BHh81rUyaiTdAwzrTiBgOdtpUXMNr6uzc0XKbif6s99D1AemCRaWm9ZuwO7F5rHAsbavq21rtiFpS2KtezTRgWJJEjtQFJtXEGUft5TvVwa+4xnWlza6RdIjiFTS75TU5CVrZV4lOj79Np4ObE+sXd+y/e0EG6swr4hjlQyxDlJts2ucU0oJSpRtZ+A5xEZ1j9uJe8b5Mxm/z84RDNdbemWl8VOvfyXV+PeNvxrheP7Q9rnlHv4U21U2fSVdbPtxfSnhywMX1CpF6bOTMn/L2JnrZ9rft4M0/NRrp8fERMzJ7y06yOuBtxNRwGOIlNb3dGD3COBo4AXl+xeXY0+vaaRcgKsTPQ0fC/MorN6/pq0+/hPY3fbZfce+Jul7REQ7RfwN+AVwa9LYC0XJDnjV/N+54NhesuZ4C2n7qSOw2UlfbUnnE3PkeEJYL12XQNK2tr83EHGZg+2TEm2vTGySrcG8SvBVHviG8CmiNOB4IoL1UmCdJFs9lhhIXf8jddMEG8mUKPOrgAcSPelXJ4QSa7XrelWxMQ8VHZ9XAufarhkF6x//OUT0+SFEt4yHA9czoGg8A7JTbbNSwXuklBJ0ENHucVrf18sREdxfVxw/9fonOSJcosAnMvde8geiJKwWqRkv2fO3g/Uz8++bGtHu4NoBJsAx76ruaBDbdxKO+dszxp+GlW0f0ff9kZL2T7DzDODlRA3pR/uO306oH2aw9oBTDsyp+/x8kk2Am4CzJX2Dea+dj079I2l8bgQ201DU674feIjtHSStT4izfTHJ3jLAHsRNysC1wP84p4/6QcD3u0qXLzwZ+B7zphL2MLH+ZXEKcC7wHfqykjKx/RNJS5Z6/iPKZkgmZ0j6FrHZCpEN8c1km426vJbQf7kIwCHgtUrF8bMdnzWAF5eo1SXEnDvX9uWVxn8PsCWRCfJYSU8lMn5qkfLgnZ0K3kd2KUGqY2v7xP7vJR1DrNm1SL3+s2v8sx1P24eWjJfbiPT//6yc8ZI9f1PXz+I7nSRplRJxhthYqEFqGn4HmxbABDjmdFR31ENTtGWbYzC/rc4fFKIGvQfH3YmoTlVsHwUcJWmXwYU+kelSZYalYtfi5vJvmfIPpvkb10LSC2wfP3B4LeJhbFI4ksjo6G1g3Ui03KrumBen/+vAecztk/kU4O2Snmv7mpr2PAKlbtsHl/870ZoY4P5Oao02BXeWjZbLJX2I6C1eWwhrHmwfWB76tyGun8/brr4j3kjlH0XzAQBFL9tq63m242P7P8u49yMyVA4EPk6UctTgLtt/lLSEpCVsnyXpg5XGznSsOqlx7sCxyt7YGWQdIqpahezrX/niaamOZ3bGC8nzl+T1MzPi30FEO3vTF5gAx3wEqbKHlv//HViNWDAgHOSfdWD/lUSK58eIyXJ+OVYVSW8c9nWPpGjywyQNU/AWsTOVgu13zWMsxO2GRSRrcxCRgje/Y+PMg2wfV9KLsH23ouY9g8OA1ww+REnajpgznafVZ1HSQ3fhvmnl7040e5qkHW13FUF+CZEC+zpCP+RhxGdOo6StnmL7JIUQ5bqSlrZ91/x+trHYcI6ktxFlWE8H9gFOTbRX1fFRKJlvDaxAaK0cQETNa/EXSSuUMf+nONF31xo8y7HqKhU827HqwLG9nXg27InY/hbI3FCtev2TL56W6niSn/GSOn/JXz/TIv4dRLSzrx1gAhzz4jTeOpgaq1DaXtL2x2va60XJJL3H9pP6XjpV0vdr2prC/s2EeEg2ndTpDjDdjTC1frfUomxPLBDbE6J6KQ6ypB2IvterD2xErEjdBXZx4A5J/0ZZvBSCXln1/KsPi2wUAZO0vroj4hTi93gJfeUXyewHvE3SP4jWaWmiesTAvRYnfy/z5GG2f5Jhq4/vE7Vp/0o8LP+ISI/LbH3XqMtbgT2Bq4BXE6UIX6g1eAeOz78T94FvAOcAF3qgM8oMeS4huLQ/cV2vBNTc0Mt2rLJrnNcg17EapHZEO/XZrYPrP7tdYKrj2UHGS/b8TV0/yY34Z0e0O9n0HXvHnIgWD1Pc+zzwQ2JCZLCy+pRAJa0JrJxki+JYTJdCv29Ne4NR5C4o6fOdIulJRE3Ks4CLiV39tUodTBa/Jh74n8O8aeu3k9h+ahBJ3yEcrMNtnza/9y8ibyTSy9eWdB4xR56fZGsJScvansdRLRkQaWudpP2IyNDtxA3sscBbbZ+ZZRN4qO1nJo5/H7oS1esh6WxijiwFXA78XtI5tu+TwVPTbEnF3RM4zPaHJF2WaK9RCUk7A+cX8b7/pm5d8Byy54FDVfgBRCr404H/lvQ729tUGv8OzVVdPkpFdbnG2IVsxyq7xjnVseoiol3ShXuBo7Nr3t87uA9k1/hnb9ylZrxkzd+u1k9yI/7ZEe3sTQtgMhxzDxN2sv0PKbXJ+BsIwbBei441iD9UFv0R43cRKuXpFKdmT6L+o781Q5YSc2dI+iVRW/4Z4EDbt0v6abJTju0rgCskHW37LklLAxsS7R3+nGl7gJcCDybSilKwfamkJxNpjQJuSEwL/jJwoqTX2f4ZgKQ1gE8CX0myCSE08glJzyA2Hl5BOOqZjvn5kjayfVWijftQIsnrMO9akJUptJLt2yT9B3CE7YMlXZlkq4cUbRv3INY9mIz75GzgxcDhku4kdCbOB86rrS0BuY6PpA2BJxJCj5sTXUOqPdh3kO6Z6lh1kAqe7VhlR7Q/AGwB/E85tJ+krW0fVNFGpuOfUuPfoeOZmvGSOH+7Wj8zI/4pEe0Or52w5zHvYy7pKmA7278bOL4qUcOwUaLtZYH1yrfXD0bqEu1W6wm6ALaOJ4QZXkRMnj2A62zv14X9TCR9gugrehXRgu4Uou/qWsl2P0tE466RtBJwAaFy/UDgANvHTDvAwttbwfZfp3htbdv/V9NeGXdoO68eTmrrJel1wJuZ29LvDkIdOC2VXaXHbbmezrZ9ctYcLeudCWdxHaKjwD+Ym1ZetVfqgO3/INLZH0pEsLck+rOm9KQvn3V74Cjg7bZ/qAr9hOdj80nEg/h5tj8oaS1g/9oZSY08ymbcE8q/rYg04R/a3rHS+IOOz+7Aj2o5PoruIN8nnMEf1t7IVPTpfhxwkef26b6q5rOSOujD3mdrXeAbth9ZabxLyS0lyN7YuRLYxPa95fslgctqrZsdXP+9Gv9qSuxl3BOI9aCLjbtexss2RJeCahkv2fM3e/0sNlL6pEtagthQn7P2AF/wDB3dLq8dmIxIwIeBb0h6E6Wmiehn+SHmCrVlsQ6xo7ccsLEkXLnR/BR0uZvySNsvUKhaHyXpaOJiH3ts76doNdcTn/gwsKKkXYFvTuXMVuCJtvcuX78CuNH2zore8aczV3G/FldIOsj2cb0DJRPiHUT9bEZv6BMI561Xl9efvZLW1sv2p4BPlRsjNRb7BeASSWcCawIHFdv3JtnaKWncBWE/4oHsQttPVbQvyix5eTex1vygOOVrUbFtzhTc7L7OGrZvkpSZbdGojO2flfXtfuVf7+ta7Mi8js9RRGS1imNi+1k1xpmGbNXl7D7sqang2aUEXUS0CeX6P5WvV6o4LiRf/yTV+Nt+PtzH8Xy1oqVWzY271IwX8rtOpK6fGRH/7Ih2V9dOj7F3zG1/WdLviYe4DYkL9BrgYNunZ9lVKI8+BVifqDPYgRAM68Ix75Lebv1fyoLzW2Lh7AxJ+xAt4U60XVUcreykfQ/4XkkpfybhpH8aeFBNW330l148nSIy52j1kGFve8JZ3Qt4DVGWcCjwNaIeOoNdCKf/MUQmwjHOF+6aQ0cOeY89gU2Amxz1yf9GbLhUx0UQTdLawC9Lyc5TiN9z9trzd9t/l4Silv/6Eq1KwdFK8Pi+728iWZWdKIV4ju1fAZQyjE8BaZlXjTqUFMatiHKSG4ALib/dq2zX7gRR3fHpy4YZSsVMkZR0zz7WIFE8rYNU8GzHKtuxPQS4TNJZxObFkyqO3SPN8XdyjX8HG3cfJDJePklCxgt56dpdrZ8ZAm2dpOF3cO0AE5DKPirKTXRjIkVo45I6/wXbKW22+naJIdJ0e3XQqcrIJX31ROLB/wii7uqdtj+XYW+Kc3gtUTLwCOf3ie/ZvJ/tvyWNfRbRx/FXwFnAesUpXwq42vZ60w6w6HYPJG7avwWekZWGM2BzeaKmaDfg34iU5M77f2ejbmuve+lsmxMPwd8iBPbWrb1zO2DzZGLDYX9gW+DPwNJZNiWtTDyYrcG8LeHS9C0kbUFsyj2bEBV9P/Bs27/Istmog6Trgb8S4mDnE6me1TtASNod+ACxds9xfGwfO8NxH1G+fG35v5epsQdwpyu1QsxK9xxip+dYHUB0zKgmMJecCp5dSnAl8BTbfyrfP5D4DNVKdCQ9mIjKA1xs+7cVx065/vvGH6zx/wGxsfObGY47zPG8ELgyYeMujcR07a7Wz4tsP16l3K88915a4/rPSsPv+tppjvkiIuli24+TdAmRCn074VRtMOJTayzmSHoUsZu6GvBx20eW488Atrf9psr2liJ2nfckSjx2JNrh7WP7hpq2hthekshCeCGR0fJW2xNRCtFDHddeF5uXlpTLNwN/s32YutWeeDIRKTnDQ8Q3K9k4n3g4voTQYADuK/6UYHcr4HPA34Fn2f59pr1GPYqT03sw25J4uL+CSHM8oqKdTMfnPNtbz+/Y4kqWY9U3fmqNczbJGzt/6TlTiv7QOwM/Bz5Vc51Ovv5TavyzHc8OM17S6GL9lPQh4C+E+PDriYj/tbbfXmn89Yj1p/cZbrH91BmO2cmmxRx7zTFfNCR9Gngb4XC8ifijXW47JYV1FJSH7z/bvlJRd/0k4CfAZ5wgdKfoST8ltj9a2+ZsoNwwziGi1b2b9k5EOvtJtt+WYLNXt/84QjH3WNupvej7bJ/L3IjHedlp7eX326u93qTcGN5le7dEmxcR6X1vJyK6P5V0te0NE2yt6FBHf+Cw13uRnwS7l9veJGPsIbZOZd6HqvWB3xBZAXSVqdOoQ9mM3Iy4Z70aWHOmEduuHJ+SDfM62z8o3z8B+HStuSBpa+C/gEcQmSi9rLsqoqdZjlXf+CniZl06VhmObbknPM/RN34T4r57CJHteJft/5jh+F06/iniaZmOZ4cZL6nzt9iovn72jV094t9FRLurTV9ojnkVSvrEirazW/l0hqTDiQV9OeJCXwE4g7gol7S9R4LNaVvAuYPe6mXRWMH2bdm2ukLSZrYvGXL8fsA7au1UDox9L3AlES0xAw88TlS5VoiEbUPUCW5JqJafazulR7ykH9reojxQP95R953qVEpaH9ibiMwfI2lNYDfbH0iwdZrtnST9lLmiSz2qPhAM2H0vcdP7Zsb4A7aePN3rk1h+MWmU9OYnENGSDQitmfN7/2aa+ZDt+PTZ2Qz4EnNrd/9CtGS8dOqfWqjxryfavQ5movyxxvjFRqYqdUoqeLZjle3Yqq9jhaRDgXttv7k801xe4ffT1fU/tMbfpfa8ko1MxzM14yVr/mavn5l0GdHOvHbm2JhUx1zSc4Hf2r6o8ribTvd6rZvnqJF0re31FUIHvwJWsX2PJBG7UBMjhqRQmt+bWOQuIR6IPmr7wyM9sUpIOtP29h3bfNl0r9s+Ktn+g4kb+xOJUpObbT8zyVantdezBYWuxvLExspdkKunUWyuCfymF+Erm1er2v5Zls1GHSSdRBH9AS6pXWKR7fgMsbci8YxW9QFTpcaz5pgD46c6Vlmp4H3jpzhWHUS057TMKlkLB7mUjalCm8murn8l1fh35Xh2kPGSMn+z188+OykR/+RsiE43LSbZMX8/oaS7lO0dKo571jQv24l1pV2iUsM6+PWw7yva/OR0r2dFWXvRTUl7EDthbyEWpsW+JmhBUIe1x4sDkv4P+APRm/5c4qEhq33ZoO1e7fXptR4oprCzDvFQtz7zCs5Vj17Pls1IAEk/Ap7QeyiRtAxRDrHF9D/ZGDWSNL90yAV5zzQ/m+34vNj2VzVFSZdnWMrVN493JRSuTyI2vXrj14rIp4qnFRuZNc4pjlUHEe1PAA8mSnCeAzzK9l3ld3Wq7c1nOH7q9Z9Nh45nSsZL9vzNXj/7xkjN2MmIaHd17fQY+3ZpU2H7bZIeXzti7hmKCNRG0neIaNLhrqhMCqxSHhDU9zXl+5Ur2ulnb+Bq4Djg18ybMpvJ0opWaTsTKWV3Sep8xyorywNYSdK/T/Wi7ZSe4iPkk0QK5e5EO7hzJH3f9v9lG+6lPEu6mVAEzeII4GDgY0RGwCvImy8fKf8vR0TArii2HkO0PKmSojoMdax2T2zkzrnpOvrFLpNor1GPsySdCJxi++bewfL32wZ4GRFlPXIRx/+epOMIx+dfiTabPSexxoPa8uX/rHZgHxn4vt9RM5HtM2Oc1Ie9PxXc9m9KRs3OwCMl1axx3hP4kqR5HKsK4/avz9tSWpjZvld12qTuT3Q/eTCwTd+GyGqEFslMSb3+lV/jv0sXjqejbHDjhIyX7PmbvX72uNWVW1lPE9F+U/l/pnRy7cwZa1Ij5hAPx7arPhxL2tb296ZydLp2ciQ9hFiIt7R9eMVxO6/3VvR/fgFxc7kb+F+id/mfa9sasLsvESW/AngW4VB91fYTM+0OOY+sLI8/Er3Eh9397cT2U6NE0gqEw3oA8NCZ7poupO1f2H5Y4viX2N5sIIpxbuY1K+lY4H22ryrfbwgcYPvlSfZGoXb/beAw218v3z8X2Nf207JsNuqgKLt6JVETvCbhUC1HRJfOJDavF7mXtsJ76jk+x3lur/vHEqVeY9FtQtJatm+a37FFGDfVscpOBR9ir6pj1UFEOztjJPX6V36N/9lE699pHU+XLjmLMH5qxkufnaz5m71+pkX8syPa2dfOfexNuGNe/eFY0rtsHyxpWM1CmpMjaQXbf53itbW7iAZ2iaTViYjnG4G32P7KfH6ktv2lbN/dpc0slFR6sLgi6SPEYrkCcAGRUnnuTG9cC3kO1TcFB8Y/j6jjPIGIXPwK+IDtdRNt3kfQbtixivZGoXa/NtGG6SHERtYvgJfa/kmWzUZ9SgbUg4hWgn+pNGa249NJKdew+0Fvo2+G42Y7Vtmp4NmlBNmO7dnkOp5dpTpn1fhnO56vtv25qYJatYJZWfN3YLyM9TOtDLiDtTn12hlkYlPZC9V3HWwfXP7vui3aFZIOsn1c70C5WN5BLPbrdHw+aZSdtd2BpwOnE7UomfZWItKCn1QOnQO8G8jrUyitQjzAbEBcp9cSk/uWDHMJYy4SkvYB/khkQmRtfFwIfMj275LGB2CqBzji971Cpm0ibfH+wL7Ae4h09mkF9ypwnaQvAF8lrtkXA9cl2vu77b9LQtKytq+XlLbxAFA2OLcs2RZycqu9Rg6ONN4qfbP7yE71TC3lKhtbG3Df0qYV6SsVWVRs/7zY2XrAiXpr2Uicabuo7FTw7FICPESgzvZlva9n6Ng+k3Aeel06Bp2Hj83Qeegq1Xl5Sdt43hr/5efzM/PFIej5aeDTGY6n7c+V/1O6B2XP334y1k+XMuCpIv4zHD712sy+dgYZ+4i57tt/ds5LwLa2Zzyhp7C7LLALsAZ9Gxwz3RWext7awKeKrdcQE/RQ4GtEFGloNH2ckPQuYCfiYf9Y4IwuotZlQl8N9JTCXwJsbHvKuuwZ2tuaECY7kth0ELApsXjsYfu8yvY2ckk/nuY91epj5mPntcB6wCOc1Bu6RFBeRIh+vEfSw4HVbF9c2c4oyj02Aa7o4m81xPZyxNrT28D6PvAZV+xRPGBvJGr3kp5FrK/9de0p63pjfOgg4pZayqUoy9iZSKP+et9LtwPH2q5Ri4nyxNNSU8Gz6TIdNini2UnUUMntArPIznjpav5mkxHx7zqinc0kOOYj6T8r6QwiojqoLDgo0FDb7oFEXdVvgWfYvibTXpcoel/fBPytHOpdnL12CimqnyNI0b0QeE3/Tnk5vgnwOVduhdHlA8HigKTPAPcSG3OPVgiInekJUNZWqIavCVxK1FOdT6R63zbSE0tGc9Xuz8qMYkv6LJGJ8FTgC8DzCdXnPbNsNsaP7KiJkkq5JC1Zxnt/jfGmsJGlSp2dCp7tWE2M89BJ1DCpXWAWkv7JNBkvrtAitov5m0VfxP9DwIF9L60IHGh7g0p20q/NbMbeMR8Vkq62vWGH9pYiLuY9iQt7RyLlah/bN3R4HlnK4f01akPppcol2L2AWBh6O/xbA4fa3irJ3rW211/Y12Zgr/MHAkkvneZl13rQnML2pbY3VV+bOElX2N44y2aXSLo/8Djm9uzcgtioO8/2Pol2B/uPAvVbtEl6p+33DDm+ErG59JSa9gZsXGn7MX3/rwCcZHv7LJuNRj8DpVyXAB+xfW3F8c9yB91lajtWHdSRpjtWfbbG3nmojToST8siO+Olz04n87c2kxLx74KxrzFXfouFqTh/QVKEK3IZUfu8WbnRfV7STsApkk6y/baOzuPxwEYKcbRqyuGFmzNvvNOwN/BlzW2P8mdy63Ul6V8HF2xJDwSWqG2s6/qYwrDotIBnA6szVxgog7vKzrIBJK1MRNAnAtt3AmdL+iHRrmxr4KVEjWEmX2RI/9EEnijpfbbntPiRtBpwBnByol2Ym61zp6LjxR+JzaxGI5UhpVwHJZVynS/pU4TjcEfvYIWI9lDHSqX+u4JjlV3j/GA66grjHA2EcSe9xj8TRx/uzwKf7ct4uUZSbfHilPmbje1TJJ3GmEb8u2TsI+ZdR1n7NgKWIgTXbiIk/7PTrTdz9EccPH4/4B39D7HjyqhTrssOP7Zvk7SL7ROT7LwK2Ito49VbTDcDPgh8yUVEZFIoKYh7EC3priVabl2ZaG8P4uFqU0I34PnEHDk+y2ZXSHoRESXfhFh3es75BbZ/m2z7otplFlPYWY5Qm7/R9hslrUOIQH44e25IeidwGPA04HBirf+C7Xdm2m00uirl0nB1ZHuGbQiVrErdZeZXVilBY/LpIuNlyOEZz9+uGNeIf5dMgmPeSQuHvrFGlW59ZtfplCU150WEWBfETv4xZWcww95iU4Ol/HZXOwFvJmpuAK4hHI9Ts2x2TSm/eDnwJsJ5PKSrsotSz/Q04qH2u7Yz1cMHbWeWe/wVuJ7Ymf++7Rtr25jG9geo3H90GltLE1HDu4CtgP1tZ0fLB89hWWC5calxbIw3o3q2GEcyM7+yHavGcLJr/LMZkvHSiXjxuCHpfYT+xFhF/LtkEhzzs+my8Xs4j3sDjwSuAr7YxeTrr5ftAkmPJvojf4tIoxfwWOJmta3t65Ptj7QGS9IvbD+sa7uTgkJ9fT/gu0R/7VnzUCnp/cBGQPVyj5KivzFz68vXJVIiLyCi5t+raW/Adic79X2psEsTm1fnEgrwPYPVaw01b/uZQf4B3NTl5k5j9tFVkEFTtAed6QZUc6waM6HLGv8MOsx4SZm/XTHuEf8umATHvNMoq6T/JaI45wI7AD+3vV+t8aexexOR+jwU2ydVtncCoXx63MDxXYAX2d6lpr3FjcyI+bg/wCwI5SZ1C/B75tWASCv5kHQ7AzfD8vVSwDK2q2pqSFq61AqODEmrEqn6bwDWtL3kKM+nBlOlwvaYaUrsFDaPmOblpYBHA+dPwtxsLJ50FWRQUnvQ5lg1ZkJX4mlZdJXxkjV/G4sPY++Y99NFlFXSVbY3Kl8vRbTS2XQ+P1bD7h+BUxi42RVs+5WV7d1ge92FfW2c0NTCgSJ6pC6bZHesH2AWhMUhLVPSA4B9gFcDJ9t+U+XxbyHm5DHENUFtJgAAD+NJREFUA3MXfeAfw9xo+ROAZYho+fmEKvuPEmwOVcntkRHBXtyQtARwlSu1dGk0BukqyKCk9qDNsWrUYhxr/DvMeOm0vW9txj3i3wVjr8rej7tRupwTIbN9d09xtAN+Xtv5ng93LOJr48ROI7LbmfrrCPnvrjURekj6F2B/Qqn8aGCLJF2ERxPR6ncSqv4nEBoM1WvL+ziS6F9+OvDOjh4Wx1Iltya275W03ajPozG5uLvuGX+TtI3nbQ/6t/n8zHxxd6rUWYyqK0yjj4Ea/9OJOv9xILtrQI+U+dshXyICU7uW718CHAG0iH9hoiLmXSDpHuY6pgLuB9zJ3HSnFZPsdl1j/ktgWCRMhBBTq7+uwDjuDC8IXV+vxeaDCKG53YjF/7CudmEVrbVeALwQWIXoyzn2nRIajcZkIWkTIg12JeJ+/ifg5bavqDT+WIqnda1X1JiXca/x7zDjJXX+ZjPuEf8uaI75mKAF6JleWX2+8zrP2ca4PsAsCF1rIhSbdxA17UcAtw+xmZpyLWkFYtf3jcCDba+aaa/RaDQWFfW1B600XnOsGovMJNX4d1RWW3X+doWkC4ADByL+h9rearRntvjQHPMxoe3mTg7j/gCzIHStiVBs/hfDNQN6RjNEw5YDnk1ssGwNnEH8Tc+0fU9te7MZJbahm8bm5sBvbP+qK5uNRgaSXjrd67a/PMPxm2PVWGRajf/0ZM/frhj3iH8XNMd8TBiB+vzEK4ePikl6gJkKSZd2IYo4SiQdDWxHtPI6Fjit1Ik2ElBiG7ppbB4FPAa40fZuXdhsNDKQdNiww8TG4uqeYdeK5lg1ZkJX4mnjSvb87Zpxjfh3QXPMx5CO0mQmXjl8KsrD+J3EZsfVCeNP/APMKGrMu0bSy4CTbN8nbX4E5/J+4FbgC0lCd8Nsdh7BHgVFB+K2xeHv3GjUQKFauwfwFuBa4H22r5zpmM2xaiwqLSt0wcmYv9lMSsS/C5pj3hjKuLc+mQmStgAeDjzO9lsSxp/4B5iuNRFGweJ0o5G0M7A20c902vOqaDMtgi1pFeC1wAZERsm1xEbZLTXtLOC53Gz74V3bbTRqo2jx+nJCJPMi4BDbN1Qa+2yaY9VYRFqN//zJnL/ZTFrEP5PmmFdC0neIVmqH2z5t1OdTk0lVDp+KXt2w7eOTxj+bCX+AmSWfsd1oEihiMEcTbWUuIX6nmxLXzB62z+v4fH7RulA0xh1JrwX2A74LfKB2ZlZzrBq1aDX+9yV7/nbJOEb8u6Q55pUo7ZIeDGxp+/BRn08tJlk5vB9JSwLbE5/1GcC5tp+fZGviH2AWp8/YRcp1VzcaSR8CbrL92YHjbwBWS8rweNJ0r9v+fmV7FwKvsX3ZwPFNgM/ZfnxNewtwPi1i3hh7irbJLUTniv4Hv+raJs2xajTq0uX8zWKcI/5d0hzzSkh6GPBC2x8e9bnUYDYoh8Mcp+NFwLOAiwll7bVs39mR/Yl/gBn1Z0xOue70RiPpWmBD2/cOHF8CuNL2hgk2Tx1y2MDGwENtL1nZ3rW211/Y12Zo8zCGK/oLeJntFWvbbDS6ZDZomzQak8q4z99Jivhn0xzzGSDpQUQd9u7A6sDJtqfs3TxOzBLl8F8CNwOfAb5m+3ZJP7W95ohPrVEZSUvbvqvymJ3faCRdY3uDhX2t8jlsA7wd+FciM2CY4z6T8a8DnjCoZyHpgcD5tteraa+M/bLpXp9kscvG7GA2aJs0GpPKuM/fSYj4d0WrgVxIJD0AeB4RZX0UcDIRYX3oSE+sPrPBOT0R2JkQuLtH0ilM0we7MV6U9PKnEnP12cCqlU0cRtxotgFODXNhmrwbzZ2S1rH94/6DktZh7iZaCpKeBryTmCPvt/3tJFMfA86UdABwaTm2GfDB8loG/zOJGUGNRh9nSZqv7geh7dBoNBYvxn3+zgafogotYr6QSPobkfL8DuAHti3pJttrjfjUqjLuu3MLSp/ztjuwI7AisCfwTdt/HeW5NRYNSY8nnPHnAQ8k1L2/XrujwChSyyTtQGwIvJfQfADYHDgI2N/2NxNsPouIkN8KvLcL8TVJOwFvJlTZAa4BPlw7Ot9n71Lbm5avD7P9+gw7jcaoWJx0PxqNxsIx7vN3tvgUNWiO+UJSRJZeCCxPKAf/L/DtCXTMz2bCVbUHKbXQzySc9O1tP2jEp9RYCCS9D9iVKE84hshm+VFWacKobjSSNgQOBHr15D2nddr2dDOwdy/wS+AKhmSU2H5Oht0ukXSZ7ceWr+c46Y3GJDJq3Y9Go7HojOP8nY0+xaLSHPNFRNJahAP3QmAd4GCixvzGkZ5YJcZ9d25BkLQysPKgynxxfG7rXzwaiz+Sfg/cAHwcOM323zOzWWbLjUbSk6d73fY5le19cj729q1pr9jsj5g3x7zRaDQajUrMBp+iFs0xr4CkjQgnfTfba4/6fGozjrtzC4KkY4HPDDoWkp5BKDG/aDRn1lgUBlrebUvUW20HPCyjfnhUN5oiVLYv0BNBuw74pO0v17Y1CiT9E7gaOA74NVGzP4cMITZJdwI/KbbWLl9DE6ZpNBqNRqMak+pT1KI55ouApJ2BRwJX2f7WqM+nsWjMR+H66ozWU41uKE7zToSTvg3w3cyNlq5uNJJeCrwBeCMhjCZgU+DDwCcynHNJVzGNKGJtp1XSvxHdLnYD7ibKhU6srREwYHOsW9E0Go1Go9EYf5pjvpBI+jQhSHQ+8DTgVNvvGe1ZNRYFSTfaftQUr91ge92uz6lRH0krAnvZ/sioz2WmSLoQeKHtnw0cXwM41vaWCTZH5rRKWp3YXHkj8BbbX0my04RpGo1Go9FojJTWLm3heRKwse17JN0fOBdojvl48mNJOw4qWRfl65tGdE6Nyti+TdJ+wNg75sCKg045gO2flQ2IDG4ekcjdpoRT/nTgdOaq0Gcw7q1oGo1Go9FojDnNMV94/mn7HgDbd6qveXFj7HgDcJqkXZm39dRWRBp0Y3KYlHk6Xa/yrD7mnTqtkt5FzL/rgGOBgzroMf5MQi/gGEnD9AI+1oRpGo3GuCDpOcD6tj+QNP7+wOdt31njfY1GI2ip7AtJn0gQzCsU1ESCxhBJyxI9r/tbTx1t+++jO6tGbSTdbPvhoz6PmTKw/szzErCW7eUTbHYqclfas93E3I2G3k2qkzW2CdM0Go3FiRIAku17R30uPST9DNjc9h9qvK/RaATNMV9ImkjQ5NDqSieLaUTKBDzK9rIdn1J1Rr3+dOG0jvozNhqNxqgpuiGnE9lIWxFtQPcGlgX+D3iF7b9K2hH4KPAHQhB0Lds7SXo54RC/rqypXwJWBn5ffvZmSUcCtxGZgqsBb7Z9wsB5LE90yHgosRn7HmBV4FCiPekfbD9V0meALYD7ASfYPljSvkPetz3wrsHPUfWX12iMMc0xX0iaMzc5zJY+1LOF2eDQzYb1ZzZ8xkaj0ZiO4pjfBDyByJI6CdjB9h2S3kI4th8Cfgw8yfZPJR0DPGCIY34q4SwfJemVwHNs71wc8+WJDhjrAV+3/ciB89gFeKbtvcr3K9m+dTASLumBtv9U2pZ+F9jX9pX975P0oGGfw/a7U36JjcYYssSoT2AMOUvS6yXNkxYraRlJ20o6inDoGos/zwTuIepKfy3pWkk/JW50uxN1pUeO8gQbC8XNtn8+1T+YkxI4zsyG9Wc2fMZGo9GYHz+3fSGwJbA+cJ6ky4n17xGEM32T7Z+W9x8zxThbAUeXr79CBB56fM32vbavJSLhg1wFbCfpg5KeaPvWKWzsKulS4DKic9H6Q94z1edoNBqFJv628DSRoAmh1JF/Gvh0qyudCGaDsvZsWH9mw2dsNBqN+XFH+V/At23v3v+ipMcu4rj92Ub/6B/yPm+0b5S0GbAjcIikMwcj3GWdPgDYwvafSyR+uSF2h36ORqMxl+aYLyTNmZtMbN8F/GbU59GYERPv0M2G9Wc2fMZGo9FYCC4EDpf0SNs/Ka16HwpcD6wlaY3SRnO3KX7+fOCFRLR8D+AH8zMo6Xrb60l6CPAn21+V9Ffg5eUttwMPIGrbVyQ2EW6VtCqwA3D2kPcN/Ry2b1yI30WjMdE0x3wGNGeu0Vh8mG0O3WxYf2bDZ2w0Go3psP37UjN+TOkkA/COEs3eBzhD0h+Ai6cYYl/gS5IOpIi/TWev1IL3oucbAR8u3TLuAl5Tjn8eOF3Sb4qo22VEV5ubgPP6hht8330+B9Ac80aj0MTfGo1Go9FoNBqNMUPSCkWdXcDhwI9tf2yGY+5EqLt/sspJNhqNBaY55o1Go9FoNBqNxpgh6Q2EfsoyhPDaXrbvHO1ZNRqNRaU55o1Go9FoNBqNRqPRaIyQ1i6t0RgzJO1fRFOqvG8BxnmIpBPK15tI2nGmYzYajUaj0Wg0Go25NMe80Rg/9gcWxOFe0PdNi+1f235++XYTom1Ko9FoNBqNRqPRqERzzBuNxRhJy0v6hqQrJF0t6WDgIUTP7rPKez4j6UeSrpH0rnJs3yHv217SBZIulXS8pBWG2HukpO8Ue5dKWlvSGsX2MsC7gd0kXS5pN0k/lrRy+dklJP2kKLo2Go1Go9FoNBqNBaTVmDcaizGSdgGeaXuv8v1KwBXA5rb/UI490PafJC0JfBfY1/aVkn7We19xlk8CdrB9h6S3AMvafveAvYuAD9g+WdJyxObdKsBptjcsrU42t/268v6DgVttf1zS9sCrbe+S/XtpNBqNRqPRaDQmiRYxbzQWb64CtpP0QUlPtH3rkPfsKulSQpF1A2D9Ie/Zshw/T9LlhIrrI/rfIOkBwOq2T4boC74A6q5fAl5avn4lcMQCfq5Go9FoNBqNRqNRWGrUJ9BoNKbG9o2SNiPqug+RdGb/65LWBA4AtrD9Z0lHAssNGUrAt23vPo05LcL5/ULS7yRtCzwe2GNhx2g0Go1Go9FoNGY7LWLeaCzGSHoIcKftrwKHApsCtwMPKG9ZEbgDuFXSqsAOfT/e/74Lga0lPbKMe39JjypfHyLpebZvA34paedyfNkhqu79Y/b4AvBV4Djb98z4QzcajUaj0Wg0GrOM5pg3Gos3GwEXl/TztwPvBT4PnC7pLNtXECns1xBp5ef1/Wz/+34PvBw4RtKVhKO+Xp+N35avXwLsW95zPrDawPmcBazfE38rx74OrEBLY280Go1Go9FoNBaJJv7WaMxyJH3L9jNm8PObAx+z/cSKp9VoNBqNRqPRaMwammPeaDQWGUlvBV4D7GH7B6M+n0aj0Wg0Go1GYxxpjnmj0Wg0Go1Go9FoNBojpNWYNxqNRqPRaDQajUajMUKaY95oNBqNRqPRaDQajcYIaY55o9FoNBqNRqPRaDQaI6Q55o1Go9FoNBqNRqPRaIyQ5pg3Go1Go9FoNBqNRqMxQppj3mg0Go1Go9FoNBqNxgj5f47DZ05/ZLufAAAAAElFTkSuQmCC">
            <a:extLst>
              <a:ext uri="{FF2B5EF4-FFF2-40B4-BE49-F238E27FC236}">
                <a16:creationId xmlns:a16="http://schemas.microsoft.com/office/drawing/2014/main" id="{AFE6C82F-A20E-45A8-AF85-51BAD2D208D2}"/>
              </a:ext>
            </a:extLst>
          </p:cNvPr>
          <p:cNvSpPr>
            <a:spLocks noChangeAspect="1" noChangeArrowheads="1"/>
          </p:cNvSpPr>
          <p:nvPr/>
        </p:nvSpPr>
        <p:spPr bwMode="auto">
          <a:xfrm>
            <a:off x="5930307" y="4914921"/>
            <a:ext cx="341991" cy="3569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9423344"/>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3D5DE286-0828-4183-8B22-AFFBF2215779}"/>
              </a:ext>
            </a:extLst>
          </p:cNvPr>
          <p:cNvPicPr>
            <a:picLocks noChangeAspect="1"/>
          </p:cNvPicPr>
          <p:nvPr/>
        </p:nvPicPr>
        <p:blipFill>
          <a:blip r:embed="rId3"/>
          <a:stretch>
            <a:fillRect/>
          </a:stretch>
        </p:blipFill>
        <p:spPr>
          <a:xfrm>
            <a:off x="5297763" y="1591519"/>
            <a:ext cx="6250769" cy="3952753"/>
          </a:xfrm>
          <a:prstGeom prst="rect">
            <a:avLst/>
          </a:prstGeom>
        </p:spPr>
      </p:pic>
      <p:sp>
        <p:nvSpPr>
          <p:cNvPr id="5" name="TextBox 4">
            <a:extLst>
              <a:ext uri="{FF2B5EF4-FFF2-40B4-BE49-F238E27FC236}">
                <a16:creationId xmlns:a16="http://schemas.microsoft.com/office/drawing/2014/main" id="{D83D2075-E68D-4F73-A260-0A93F1A1D4E1}"/>
              </a:ext>
            </a:extLst>
          </p:cNvPr>
          <p:cNvSpPr txBox="1"/>
          <p:nvPr/>
        </p:nvSpPr>
        <p:spPr>
          <a:xfrm>
            <a:off x="643468" y="1366436"/>
            <a:ext cx="3700337" cy="4238083"/>
          </a:xfrm>
          <a:prstGeom prst="rect">
            <a:avLst/>
          </a:prstGeom>
          <a:noFill/>
        </p:spPr>
        <p:txBody>
          <a:bodyPr wrap="square" rtlCol="0">
            <a:spAutoFit/>
          </a:bodyPr>
          <a:lstStyle/>
          <a:p>
            <a:pPr marL="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r>
              <a:rPr kumimoji="0" lang="en-US" sz="3200" b="1" i="1" u="none" strike="noStrike" kern="1200" cap="none" spc="0" normalizeH="0" baseline="0" noProof="0" dirty="0">
                <a:ln>
                  <a:noFill/>
                </a:ln>
                <a:solidFill>
                  <a:prstClr val="white"/>
                </a:solidFill>
                <a:effectLst/>
                <a:uLnTx/>
                <a:uFillTx/>
                <a:latin typeface="+mj-lt"/>
                <a:ea typeface="+mn-ea"/>
                <a:cs typeface="+mn-cs"/>
              </a:rPr>
              <a:t>Kansas City turns out to be the city with highest homicide rate</a:t>
            </a:r>
          </a:p>
          <a:p>
            <a:pPr marL="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endParaRPr kumimoji="0" lang="en-US" sz="3200" b="1" i="1" u="none" strike="noStrike" kern="1200" cap="none" spc="0" normalizeH="0" baseline="0" noProof="0" dirty="0">
              <a:ln>
                <a:noFill/>
              </a:ln>
              <a:solidFill>
                <a:prstClr val="white"/>
              </a:solidFill>
              <a:effectLst/>
              <a:uLnTx/>
              <a:uFillTx/>
              <a:latin typeface="+mj-lt"/>
              <a:ea typeface="+mn-ea"/>
              <a:cs typeface="+mn-cs"/>
            </a:endParaRPr>
          </a:p>
          <a:p>
            <a:pPr marL="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r>
              <a:rPr kumimoji="0" lang="en-US" sz="3200" b="1" i="1" u="none" strike="noStrike" kern="1200" cap="none" spc="0" normalizeH="0" baseline="0" noProof="0" dirty="0">
                <a:ln>
                  <a:noFill/>
                </a:ln>
                <a:solidFill>
                  <a:prstClr val="white"/>
                </a:solidFill>
                <a:effectLst/>
                <a:uLnTx/>
                <a:uFillTx/>
                <a:latin typeface="+mj-lt"/>
                <a:ea typeface="+mn-ea"/>
                <a:cs typeface="+mn-cs"/>
              </a:rPr>
              <a:t>This also explains why Missouri was the top state with the highest homicide rate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7797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6141396"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632" y="1252862"/>
            <a:ext cx="5126736" cy="4196826"/>
          </a:xfrm>
          <a:prstGeom prst="rect">
            <a:avLst/>
          </a:prstGeom>
        </p:spPr>
      </p:pic>
      <p:sp>
        <p:nvSpPr>
          <p:cNvPr id="5" name="TextBox 4">
            <a:extLst>
              <a:ext uri="{FF2B5EF4-FFF2-40B4-BE49-F238E27FC236}">
                <a16:creationId xmlns:a16="http://schemas.microsoft.com/office/drawing/2014/main" id="{D83D2075-E68D-4F73-A260-0A93F1A1D4E1}"/>
              </a:ext>
            </a:extLst>
          </p:cNvPr>
          <p:cNvSpPr txBox="1"/>
          <p:nvPr/>
        </p:nvSpPr>
        <p:spPr>
          <a:xfrm>
            <a:off x="6845117" y="2738101"/>
            <a:ext cx="4862251" cy="1226348"/>
          </a:xfrm>
          <a:prstGeom prst="rect">
            <a:avLst/>
          </a:prstGeom>
        </p:spPr>
        <p:txBody>
          <a:bodyPr vert="horz" lIns="91440" tIns="45720" rIns="91440" bIns="45720" rtlCol="0">
            <a:normAutofit/>
          </a:bodyPr>
          <a:lstStyle/>
          <a:p>
            <a:pPr>
              <a:lnSpc>
                <a:spcPct val="90000"/>
              </a:lnSpc>
              <a:spcBef>
                <a:spcPct val="0"/>
              </a:spcBef>
              <a:spcAft>
                <a:spcPts val="600"/>
              </a:spcAft>
            </a:pPr>
            <a:r>
              <a:rPr lang="en-US" sz="3200" b="1" i="1" dirty="0">
                <a:latin typeface="+mj-lt"/>
              </a:rPr>
              <a:t>Disparity between best and worst closure rates by city</a:t>
            </a:r>
          </a:p>
        </p:txBody>
      </p:sp>
      <p:sp>
        <p:nvSpPr>
          <p:cNvPr id="9" name="TextBox 8">
            <a:extLst>
              <a:ext uri="{FF2B5EF4-FFF2-40B4-BE49-F238E27FC236}">
                <a16:creationId xmlns:a16="http://schemas.microsoft.com/office/drawing/2014/main" id="{21041826-CCB2-4DB6-A565-3659F6B445BE}"/>
              </a:ext>
            </a:extLst>
          </p:cNvPr>
          <p:cNvSpPr txBox="1"/>
          <p:nvPr/>
        </p:nvSpPr>
        <p:spPr>
          <a:xfrm>
            <a:off x="2219515" y="883530"/>
            <a:ext cx="1394169" cy="369332"/>
          </a:xfrm>
          <a:prstGeom prst="rect">
            <a:avLst/>
          </a:prstGeom>
          <a:noFill/>
        </p:spPr>
        <p:txBody>
          <a:bodyPr wrap="none" rtlCol="0">
            <a:spAutoFit/>
          </a:bodyPr>
          <a:lstStyle/>
          <a:p>
            <a:r>
              <a:rPr lang="en-US" b="1" dirty="0">
                <a:solidFill>
                  <a:schemeClr val="bg1"/>
                </a:solidFill>
              </a:rPr>
              <a:t>Closure Rate</a:t>
            </a:r>
          </a:p>
        </p:txBody>
      </p:sp>
    </p:spTree>
    <p:extLst>
      <p:ext uri="{BB962C8B-B14F-4D97-AF65-F5344CB8AC3E}">
        <p14:creationId xmlns:p14="http://schemas.microsoft.com/office/powerpoint/2010/main" val="143619434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E9500DB-E0D2-41EC-84F7-81629CB9173D}"/>
              </a:ext>
            </a:extLst>
          </p:cNvPr>
          <p:cNvSpPr/>
          <p:nvPr/>
        </p:nvSpPr>
        <p:spPr>
          <a:xfrm>
            <a:off x="0" y="0"/>
            <a:ext cx="12192000" cy="6899835"/>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B6D15A6-71B3-46BF-BB20-F1C4234A1E09}"/>
              </a:ext>
            </a:extLst>
          </p:cNvPr>
          <p:cNvSpPr/>
          <p:nvPr/>
        </p:nvSpPr>
        <p:spPr>
          <a:xfrm>
            <a:off x="0" y="4793129"/>
            <a:ext cx="12192000" cy="1075766"/>
          </a:xfrm>
          <a:prstGeom prst="rect">
            <a:avLst/>
          </a:prstGeom>
          <a:solidFill>
            <a:srgbClr val="FFFC0C">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00" b="1" dirty="0">
              <a:solidFill>
                <a:schemeClr val="tx1"/>
              </a:solidFill>
              <a:latin typeface="Arial Black" panose="020B0A04020102020204" pitchFamily="34" charset="0"/>
            </a:endParaRPr>
          </a:p>
          <a:p>
            <a:pPr algn="ctr"/>
            <a:endParaRPr lang="en-US" sz="3800" b="1" dirty="0">
              <a:solidFill>
                <a:schemeClr val="tx1"/>
              </a:solidFill>
              <a:latin typeface="Arial Black" panose="020B0A04020102020204" pitchFamily="34" charset="0"/>
            </a:endParaRPr>
          </a:p>
          <a:p>
            <a:pPr algn="ctr"/>
            <a:endParaRPr lang="en-US" sz="3800" b="1" dirty="0">
              <a:solidFill>
                <a:schemeClr val="tx1"/>
              </a:solidFill>
              <a:latin typeface="Arial Black" panose="020B0A04020102020204" pitchFamily="34" charset="0"/>
            </a:endParaRPr>
          </a:p>
          <a:p>
            <a:pPr algn="ctr"/>
            <a:endParaRPr lang="en-US" sz="3800" b="1" dirty="0">
              <a:solidFill>
                <a:schemeClr val="tx1"/>
              </a:solidFill>
              <a:latin typeface="Arial Black" panose="020B0A04020102020204" pitchFamily="34" charset="0"/>
            </a:endParaRPr>
          </a:p>
          <a:p>
            <a:pPr algn="ctr"/>
            <a:endParaRPr lang="en-US" sz="3800" b="1" dirty="0">
              <a:solidFill>
                <a:schemeClr val="tx1"/>
              </a:solidFill>
              <a:latin typeface="Arial Black" panose="020B0A04020102020204" pitchFamily="34" charset="0"/>
            </a:endParaRPr>
          </a:p>
        </p:txBody>
      </p:sp>
      <p:sp>
        <p:nvSpPr>
          <p:cNvPr id="10" name="TextBox 9">
            <a:extLst>
              <a:ext uri="{FF2B5EF4-FFF2-40B4-BE49-F238E27FC236}">
                <a16:creationId xmlns:a16="http://schemas.microsoft.com/office/drawing/2014/main" id="{38F8E817-D92D-4C5F-9C95-08368E76805D}"/>
              </a:ext>
            </a:extLst>
          </p:cNvPr>
          <p:cNvSpPr txBox="1"/>
          <p:nvPr/>
        </p:nvSpPr>
        <p:spPr>
          <a:xfrm>
            <a:off x="884123" y="4853958"/>
            <a:ext cx="11112078" cy="954107"/>
          </a:xfrm>
          <a:prstGeom prst="rect">
            <a:avLst/>
          </a:prstGeom>
          <a:noFill/>
        </p:spPr>
        <p:txBody>
          <a:bodyPr wrap="square" rtlCol="0">
            <a:spAutoFit/>
          </a:bodyPr>
          <a:lstStyle/>
          <a:p>
            <a:pPr algn="ctr"/>
            <a:r>
              <a:rPr lang="en-US" sz="3600" b="1" dirty="0">
                <a:latin typeface="Arial Black" panose="020B0A04020102020204" pitchFamily="34" charset="0"/>
              </a:rPr>
              <a:t>HOMICIDE INVESTIGATION REPORT </a:t>
            </a:r>
          </a:p>
          <a:p>
            <a:r>
              <a:rPr lang="en-US" b="1" dirty="0"/>
              <a:t>		</a:t>
            </a:r>
            <a:r>
              <a:rPr lang="en-US" b="1" dirty="0">
                <a:latin typeface="Arial Black" panose="020B0A04020102020204" pitchFamily="34" charset="0"/>
              </a:rPr>
              <a:t>Group 7: Sam Malcolm, Maggie Yu, Evan David, Kirti Pande</a:t>
            </a:r>
          </a:p>
        </p:txBody>
      </p:sp>
    </p:spTree>
    <p:extLst>
      <p:ext uri="{BB962C8B-B14F-4D97-AF65-F5344CB8AC3E}">
        <p14:creationId xmlns:p14="http://schemas.microsoft.com/office/powerpoint/2010/main" val="5528335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83D2075-E68D-4F73-A260-0A93F1A1D4E1}"/>
              </a:ext>
            </a:extLst>
          </p:cNvPr>
          <p:cNvSpPr txBox="1"/>
          <p:nvPr/>
        </p:nvSpPr>
        <p:spPr>
          <a:xfrm>
            <a:off x="643468" y="2658969"/>
            <a:ext cx="3661246" cy="1540061"/>
          </a:xfrm>
          <a:prstGeom prst="rect">
            <a:avLst/>
          </a:prstGeom>
        </p:spPr>
        <p:txBody>
          <a:bodyPr vert="horz" lIns="91440" tIns="45720" rIns="91440" bIns="45720" rtlCol="0">
            <a:normAutofit/>
          </a:bodyPr>
          <a:lstStyle/>
          <a:p>
            <a:pPr>
              <a:lnSpc>
                <a:spcPct val="90000"/>
              </a:lnSpc>
              <a:spcBef>
                <a:spcPct val="0"/>
              </a:spcBef>
              <a:spcAft>
                <a:spcPts val="600"/>
              </a:spcAft>
            </a:pPr>
            <a:r>
              <a:rPr lang="en-US" sz="3200" b="1" i="1" dirty="0">
                <a:solidFill>
                  <a:schemeClr val="bg1"/>
                </a:solidFill>
                <a:latin typeface="+mj-lt"/>
              </a:rPr>
              <a:t>14 cities with closure rates &lt;= 50%</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7763" y="691990"/>
            <a:ext cx="6250769" cy="5313153"/>
          </a:xfrm>
          <a:prstGeom prst="rect">
            <a:avLst/>
          </a:prstGeom>
        </p:spPr>
      </p:pic>
      <p:sp>
        <p:nvSpPr>
          <p:cNvPr id="11" name="TextBox 10">
            <a:extLst>
              <a:ext uri="{FF2B5EF4-FFF2-40B4-BE49-F238E27FC236}">
                <a16:creationId xmlns:a16="http://schemas.microsoft.com/office/drawing/2014/main" id="{31A10920-885E-40C0-B411-389C21611FB9}"/>
              </a:ext>
            </a:extLst>
          </p:cNvPr>
          <p:cNvSpPr txBox="1"/>
          <p:nvPr/>
        </p:nvSpPr>
        <p:spPr>
          <a:xfrm>
            <a:off x="7893484" y="322658"/>
            <a:ext cx="1394169" cy="369332"/>
          </a:xfrm>
          <a:prstGeom prst="rect">
            <a:avLst/>
          </a:prstGeom>
          <a:noFill/>
        </p:spPr>
        <p:txBody>
          <a:bodyPr wrap="none" rtlCol="0">
            <a:spAutoFit/>
          </a:bodyPr>
          <a:lstStyle/>
          <a:p>
            <a:r>
              <a:rPr lang="en-US" b="1" dirty="0"/>
              <a:t>Closure Rate</a:t>
            </a:r>
          </a:p>
        </p:txBody>
      </p:sp>
    </p:spTree>
    <p:extLst>
      <p:ext uri="{BB962C8B-B14F-4D97-AF65-F5344CB8AC3E}">
        <p14:creationId xmlns:p14="http://schemas.microsoft.com/office/powerpoint/2010/main" val="3755103540"/>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Top Corners Rounded 9">
            <a:extLst>
              <a:ext uri="{FF2B5EF4-FFF2-40B4-BE49-F238E27FC236}">
                <a16:creationId xmlns:a16="http://schemas.microsoft.com/office/drawing/2014/main" id="{3BAF1561-20C4-41FD-A35F-BF2B9E727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Top Corners Rounded 11">
            <a:extLst>
              <a:ext uri="{FF2B5EF4-FFF2-40B4-BE49-F238E27FC236}">
                <a16:creationId xmlns:a16="http://schemas.microsoft.com/office/drawing/2014/main" id="{839DC788-B140-4F3E-A91E-CB3E70ED9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4" name="Straight Connector 13">
            <a:extLst>
              <a:ext uri="{FF2B5EF4-FFF2-40B4-BE49-F238E27FC236}">
                <a16:creationId xmlns:a16="http://schemas.microsoft.com/office/drawing/2014/main" id="{FC18D930-0EEE-448F-ABF1-2AA3C83DA5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83D2075-E68D-4F73-A260-0A93F1A1D4E1}"/>
              </a:ext>
            </a:extLst>
          </p:cNvPr>
          <p:cNvSpPr txBox="1"/>
          <p:nvPr/>
        </p:nvSpPr>
        <p:spPr>
          <a:xfrm>
            <a:off x="321733" y="2834809"/>
            <a:ext cx="4092951" cy="3042099"/>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200" b="1" i="1" dirty="0">
                <a:solidFill>
                  <a:schemeClr val="bg1"/>
                </a:solidFill>
                <a:latin typeface="+mj-lt"/>
              </a:rPr>
              <a:t>Sorted by volume of homicides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3767" y="1404197"/>
            <a:ext cx="6542117" cy="3892558"/>
          </a:xfrm>
          <a:prstGeom prst="rect">
            <a:avLst/>
          </a:prstGeom>
        </p:spPr>
      </p:pic>
    </p:spTree>
    <p:extLst>
      <p:ext uri="{BB962C8B-B14F-4D97-AF65-F5344CB8AC3E}">
        <p14:creationId xmlns:p14="http://schemas.microsoft.com/office/powerpoint/2010/main" val="910713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F60FCA6E-0894-46CD-BD49-5955A51E00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1955" y="5346696"/>
            <a:ext cx="5360045" cy="1511304"/>
          </a:xfrm>
          <a:custGeom>
            <a:avLst/>
            <a:gdLst>
              <a:gd name="connsiteX0" fmla="*/ 4545473 w 5360045"/>
              <a:gd name="connsiteY0" fmla="*/ 0 h 1511304"/>
              <a:gd name="connsiteX1" fmla="*/ 5360045 w 5360045"/>
              <a:gd name="connsiteY1" fmla="*/ 0 h 1511304"/>
              <a:gd name="connsiteX2" fmla="*/ 5360045 w 5360045"/>
              <a:gd name="connsiteY2" fmla="*/ 1046730 h 1511304"/>
              <a:gd name="connsiteX3" fmla="*/ 5360045 w 5360045"/>
              <a:gd name="connsiteY3" fmla="*/ 1508760 h 1511304"/>
              <a:gd name="connsiteX4" fmla="*/ 5360045 w 5360045"/>
              <a:gd name="connsiteY4" fmla="*/ 1511304 h 1511304"/>
              <a:gd name="connsiteX5" fmla="*/ 4545474 w 5360045"/>
              <a:gd name="connsiteY5" fmla="*/ 1511304 h 1511304"/>
              <a:gd name="connsiteX6" fmla="*/ 2525897 w 5360045"/>
              <a:gd name="connsiteY6" fmla="*/ 1511304 h 1511304"/>
              <a:gd name="connsiteX7" fmla="*/ 0 w 5360045"/>
              <a:gd name="connsiteY7" fmla="*/ 1511304 h 1511304"/>
              <a:gd name="connsiteX8" fmla="*/ 697617 w 5360045"/>
              <a:gd name="connsiteY8" fmla="*/ 3 h 1511304"/>
              <a:gd name="connsiteX9" fmla="*/ 4545473 w 5360045"/>
              <a:gd name="connsiteY9"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0045" h="1511304">
                <a:moveTo>
                  <a:pt x="4545473" y="0"/>
                </a:moveTo>
                <a:lnTo>
                  <a:pt x="5360045" y="0"/>
                </a:lnTo>
                <a:lnTo>
                  <a:pt x="5360045" y="1046730"/>
                </a:lnTo>
                <a:lnTo>
                  <a:pt x="5360045" y="1508760"/>
                </a:lnTo>
                <a:lnTo>
                  <a:pt x="5360045" y="1511304"/>
                </a:lnTo>
                <a:lnTo>
                  <a:pt x="4545474" y="1511304"/>
                </a:lnTo>
                <a:lnTo>
                  <a:pt x="2525897" y="1511304"/>
                </a:lnTo>
                <a:lnTo>
                  <a:pt x="0" y="1511304"/>
                </a:lnTo>
                <a:lnTo>
                  <a:pt x="697617" y="3"/>
                </a:lnTo>
                <a:lnTo>
                  <a:pt x="4545473" y="3"/>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E78C6E4B-A1F1-4B6C-97EC-BE997495D6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46694"/>
            <a:ext cx="7346605" cy="1511306"/>
          </a:xfrm>
          <a:custGeom>
            <a:avLst/>
            <a:gdLst>
              <a:gd name="connsiteX0" fmla="*/ 0 w 7346605"/>
              <a:gd name="connsiteY0" fmla="*/ 0 h 1511306"/>
              <a:gd name="connsiteX1" fmla="*/ 239486 w 7346605"/>
              <a:gd name="connsiteY1" fmla="*/ 0 h 1511306"/>
              <a:gd name="connsiteX2" fmla="*/ 1209568 w 7346605"/>
              <a:gd name="connsiteY2" fmla="*/ 0 h 1511306"/>
              <a:gd name="connsiteX3" fmla="*/ 2405743 w 7346605"/>
              <a:gd name="connsiteY3" fmla="*/ 0 h 1511306"/>
              <a:gd name="connsiteX4" fmla="*/ 2405743 w 7346605"/>
              <a:gd name="connsiteY4" fmla="*/ 2544 h 1511306"/>
              <a:gd name="connsiteX5" fmla="*/ 2801131 w 7346605"/>
              <a:gd name="connsiteY5" fmla="*/ 2544 h 1511306"/>
              <a:gd name="connsiteX6" fmla="*/ 2801131 w 7346605"/>
              <a:gd name="connsiteY6" fmla="*/ 0 h 1511306"/>
              <a:gd name="connsiteX7" fmla="*/ 7346605 w 7346605"/>
              <a:gd name="connsiteY7" fmla="*/ 0 h 1511306"/>
              <a:gd name="connsiteX8" fmla="*/ 6648988 w 7346605"/>
              <a:gd name="connsiteY8" fmla="*/ 1511301 h 1511306"/>
              <a:gd name="connsiteX9" fmla="*/ 2801132 w 7346605"/>
              <a:gd name="connsiteY9" fmla="*/ 1511301 h 1511306"/>
              <a:gd name="connsiteX10" fmla="*/ 2801132 w 7346605"/>
              <a:gd name="connsiteY10" fmla="*/ 1511304 h 1511306"/>
              <a:gd name="connsiteX11" fmla="*/ 2405743 w 7346605"/>
              <a:gd name="connsiteY11" fmla="*/ 1511304 h 1511306"/>
              <a:gd name="connsiteX12" fmla="*/ 2405743 w 7346605"/>
              <a:gd name="connsiteY12" fmla="*/ 1511306 h 1511306"/>
              <a:gd name="connsiteX13" fmla="*/ 1333411 w 7346605"/>
              <a:gd name="connsiteY13" fmla="*/ 1511306 h 1511306"/>
              <a:gd name="connsiteX14" fmla="*/ 1219208 w 7346605"/>
              <a:gd name="connsiteY14" fmla="*/ 1511306 h 1511306"/>
              <a:gd name="connsiteX15" fmla="*/ 1209568 w 7346605"/>
              <a:gd name="connsiteY15" fmla="*/ 1511306 h 1511306"/>
              <a:gd name="connsiteX16" fmla="*/ 239486 w 7346605"/>
              <a:gd name="connsiteY16" fmla="*/ 1511306 h 1511306"/>
              <a:gd name="connsiteX17" fmla="*/ 0 w 7346605"/>
              <a:gd name="connsiteY17"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6605" h="1511306">
                <a:moveTo>
                  <a:pt x="0" y="0"/>
                </a:moveTo>
                <a:lnTo>
                  <a:pt x="239486" y="0"/>
                </a:lnTo>
                <a:lnTo>
                  <a:pt x="1209568" y="0"/>
                </a:lnTo>
                <a:lnTo>
                  <a:pt x="2405743" y="0"/>
                </a:lnTo>
                <a:lnTo>
                  <a:pt x="2405743" y="2544"/>
                </a:lnTo>
                <a:lnTo>
                  <a:pt x="2801131" y="2544"/>
                </a:lnTo>
                <a:lnTo>
                  <a:pt x="2801131" y="0"/>
                </a:lnTo>
                <a:lnTo>
                  <a:pt x="7346605" y="0"/>
                </a:lnTo>
                <a:lnTo>
                  <a:pt x="6648988" y="1511301"/>
                </a:lnTo>
                <a:lnTo>
                  <a:pt x="2801132" y="1511301"/>
                </a:lnTo>
                <a:lnTo>
                  <a:pt x="2801132" y="1511304"/>
                </a:lnTo>
                <a:lnTo>
                  <a:pt x="2405743" y="1511304"/>
                </a:lnTo>
                <a:lnTo>
                  <a:pt x="2405743" y="1511306"/>
                </a:lnTo>
                <a:lnTo>
                  <a:pt x="1333411" y="1511306"/>
                </a:lnTo>
                <a:lnTo>
                  <a:pt x="1219208" y="1511306"/>
                </a:lnTo>
                <a:lnTo>
                  <a:pt x="1209568" y="1511306"/>
                </a:lnTo>
                <a:lnTo>
                  <a:pt x="239486" y="1511306"/>
                </a:lnTo>
                <a:lnTo>
                  <a:pt x="0" y="1511306"/>
                </a:lnTo>
                <a:close/>
              </a:path>
            </a:pathLst>
          </a:cu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121" y="1147708"/>
            <a:ext cx="5941068" cy="3624050"/>
          </a:xfrm>
          <a:prstGeom prst="rect">
            <a:avLst/>
          </a:prstGeom>
        </p:spPr>
      </p:pic>
      <p:sp>
        <p:nvSpPr>
          <p:cNvPr id="5" name="TextBox 4">
            <a:extLst>
              <a:ext uri="{FF2B5EF4-FFF2-40B4-BE49-F238E27FC236}">
                <a16:creationId xmlns:a16="http://schemas.microsoft.com/office/drawing/2014/main" id="{D83D2075-E68D-4F73-A260-0A93F1A1D4E1}"/>
              </a:ext>
            </a:extLst>
          </p:cNvPr>
          <p:cNvSpPr txBox="1"/>
          <p:nvPr/>
        </p:nvSpPr>
        <p:spPr>
          <a:xfrm>
            <a:off x="7534655" y="965199"/>
            <a:ext cx="4352545" cy="402045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i="1" dirty="0">
                <a:latin typeface="+mj-lt"/>
              </a:rPr>
              <a:t>4 Worst Performing Cities</a:t>
            </a:r>
            <a:br>
              <a:rPr lang="en-US" sz="3200" b="1" i="1" dirty="0">
                <a:latin typeface="+mj-lt"/>
              </a:rPr>
            </a:br>
            <a:br>
              <a:rPr lang="en-US" sz="3200" b="1" i="1" dirty="0">
                <a:latin typeface="+mj-lt"/>
              </a:rPr>
            </a:br>
            <a:r>
              <a:rPr lang="en-US" sz="3200" b="1" i="1" dirty="0">
                <a:latin typeface="+mj-lt"/>
              </a:rPr>
              <a:t>   - Chicago</a:t>
            </a:r>
            <a:br>
              <a:rPr lang="en-US" sz="3200" b="1" i="1" dirty="0">
                <a:latin typeface="+mj-lt"/>
              </a:rPr>
            </a:br>
            <a:r>
              <a:rPr lang="en-US" sz="3200" b="1" i="1" dirty="0">
                <a:latin typeface="+mj-lt"/>
              </a:rPr>
              <a:t>   - Baltimore</a:t>
            </a:r>
            <a:br>
              <a:rPr lang="en-US" sz="3200" b="1" i="1" dirty="0">
                <a:latin typeface="+mj-lt"/>
              </a:rPr>
            </a:br>
            <a:r>
              <a:rPr lang="en-US" sz="3200" b="1" i="1" dirty="0">
                <a:latin typeface="+mj-lt"/>
              </a:rPr>
              <a:t>   - Detroit</a:t>
            </a:r>
            <a:br>
              <a:rPr lang="en-US" sz="3200" b="1" i="1" dirty="0">
                <a:latin typeface="+mj-lt"/>
              </a:rPr>
            </a:br>
            <a:r>
              <a:rPr lang="en-US" sz="3200" b="1" i="1" dirty="0">
                <a:latin typeface="+mj-lt"/>
              </a:rPr>
              <a:t>   - Los Angeles</a:t>
            </a:r>
          </a:p>
        </p:txBody>
      </p:sp>
      <p:sp>
        <p:nvSpPr>
          <p:cNvPr id="22" name="TextBox 21">
            <a:extLst>
              <a:ext uri="{FF2B5EF4-FFF2-40B4-BE49-F238E27FC236}">
                <a16:creationId xmlns:a16="http://schemas.microsoft.com/office/drawing/2014/main" id="{B63F1A37-D28A-4ACC-98FB-6087166F23BC}"/>
              </a:ext>
            </a:extLst>
          </p:cNvPr>
          <p:cNvSpPr txBox="1"/>
          <p:nvPr/>
        </p:nvSpPr>
        <p:spPr>
          <a:xfrm>
            <a:off x="3205269" y="675574"/>
            <a:ext cx="1903085" cy="369332"/>
          </a:xfrm>
          <a:prstGeom prst="rect">
            <a:avLst/>
          </a:prstGeom>
          <a:noFill/>
        </p:spPr>
        <p:txBody>
          <a:bodyPr wrap="none" rtlCol="0">
            <a:spAutoFit/>
          </a:bodyPr>
          <a:lstStyle/>
          <a:p>
            <a:r>
              <a:rPr lang="en-US" b="1" dirty="0"/>
              <a:t>Sorted by Volume</a:t>
            </a:r>
          </a:p>
        </p:txBody>
      </p:sp>
    </p:spTree>
    <p:extLst>
      <p:ext uri="{BB962C8B-B14F-4D97-AF65-F5344CB8AC3E}">
        <p14:creationId xmlns:p14="http://schemas.microsoft.com/office/powerpoint/2010/main" val="32105328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id="{4506D14D-2751-4F08-9348-484C93F9E3C9}"/>
              </a:ext>
            </a:extLst>
          </p:cNvPr>
          <p:cNvSpPr txBox="1"/>
          <p:nvPr/>
        </p:nvSpPr>
        <p:spPr>
          <a:xfrm>
            <a:off x="634180" y="4617580"/>
            <a:ext cx="10923638" cy="1737436"/>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200" b="1" i="1" dirty="0">
                <a:latin typeface="+mj-lt"/>
              </a:rPr>
              <a:t>4 Worst Performing Cities</a:t>
            </a:r>
          </a:p>
          <a:p>
            <a:pPr algn="ctr">
              <a:lnSpc>
                <a:spcPct val="90000"/>
              </a:lnSpc>
              <a:spcBef>
                <a:spcPct val="0"/>
              </a:spcBef>
              <a:spcAft>
                <a:spcPts val="600"/>
              </a:spcAft>
            </a:pPr>
            <a:r>
              <a:rPr lang="en-US" sz="3200" b="1" i="1" dirty="0">
                <a:latin typeface="+mj-lt"/>
              </a:rPr>
              <a:t> Account for 1/4 of all homicides…</a:t>
            </a:r>
          </a:p>
          <a:p>
            <a:pPr algn="ctr">
              <a:lnSpc>
                <a:spcPct val="90000"/>
              </a:lnSpc>
              <a:spcBef>
                <a:spcPct val="0"/>
              </a:spcBef>
              <a:spcAft>
                <a:spcPts val="600"/>
              </a:spcAft>
            </a:pPr>
            <a:r>
              <a:rPr lang="en-US" sz="3200" b="1" i="1" dirty="0">
                <a:latin typeface="+mj-lt"/>
              </a:rPr>
              <a:t> …but 1/3 of all open cases in the data</a:t>
            </a:r>
          </a:p>
        </p:txBody>
      </p:sp>
      <p:pic>
        <p:nvPicPr>
          <p:cNvPr id="5" name="Picture 4">
            <a:extLst>
              <a:ext uri="{FF2B5EF4-FFF2-40B4-BE49-F238E27FC236}">
                <a16:creationId xmlns:a16="http://schemas.microsoft.com/office/drawing/2014/main" id="{436EE4CC-5350-4EF5-B72D-817DE00BC0DE}"/>
              </a:ext>
            </a:extLst>
          </p:cNvPr>
          <p:cNvPicPr>
            <a:picLocks noChangeAspect="1"/>
          </p:cNvPicPr>
          <p:nvPr/>
        </p:nvPicPr>
        <p:blipFill rotWithShape="1">
          <a:blip r:embed="rId3">
            <a:extLst>
              <a:ext uri="{28A0092B-C50C-407E-A947-70E740481C1C}">
                <a14:useLocalDpi xmlns:a14="http://schemas.microsoft.com/office/drawing/2010/main" val="0"/>
              </a:ext>
            </a:extLst>
          </a:blip>
          <a:srcRect r="1091" b="2"/>
          <a:stretch/>
        </p:blipFill>
        <p:spPr>
          <a:xfrm>
            <a:off x="-1871" y="327595"/>
            <a:ext cx="6097870" cy="4196611"/>
          </a:xfrm>
          <a:prstGeom prst="rect">
            <a:avLst/>
          </a:prstGeom>
        </p:spPr>
      </p:pic>
      <p:pic>
        <p:nvPicPr>
          <p:cNvPr id="4" name="Picture 3">
            <a:extLst>
              <a:ext uri="{FF2B5EF4-FFF2-40B4-BE49-F238E27FC236}">
                <a16:creationId xmlns:a16="http://schemas.microsoft.com/office/drawing/2014/main" id="{E934EE5C-56FB-4DCB-881A-4852974462BF}"/>
              </a:ext>
            </a:extLst>
          </p:cNvPr>
          <p:cNvPicPr>
            <a:picLocks noChangeAspect="1"/>
          </p:cNvPicPr>
          <p:nvPr/>
        </p:nvPicPr>
        <p:blipFill rotWithShape="1">
          <a:blip r:embed="rId4">
            <a:extLst>
              <a:ext uri="{28A0092B-C50C-407E-A947-70E740481C1C}">
                <a14:useLocalDpi xmlns:a14="http://schemas.microsoft.com/office/drawing/2010/main" val="0"/>
              </a:ext>
            </a:extLst>
          </a:blip>
          <a:srcRect l="734" r="8253"/>
          <a:stretch/>
        </p:blipFill>
        <p:spPr>
          <a:xfrm>
            <a:off x="6094131" y="327596"/>
            <a:ext cx="6095999" cy="4196610"/>
          </a:xfrm>
          <a:prstGeom prst="rect">
            <a:avLst/>
          </a:prstGeom>
        </p:spPr>
      </p:pic>
      <p:cxnSp>
        <p:nvCxnSpPr>
          <p:cNvPr id="61" name="Straight Connector 60">
            <a:extLst>
              <a:ext uri="{FF2B5EF4-FFF2-40B4-BE49-F238E27FC236}">
                <a16:creationId xmlns:a16="http://schemas.microsoft.com/office/drawing/2014/main" id="{EBAD6A72-88E8-42F7-88B9-CAF744536B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800968E-0A99-46C4-A9B2-6A63AC66F4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 y="4242136"/>
            <a:ext cx="12192002"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2C2DCCA-D7D1-4CF3-BA2D-D2A53FADD156}"/>
              </a:ext>
            </a:extLst>
          </p:cNvPr>
          <p:cNvSpPr txBox="1"/>
          <p:nvPr/>
        </p:nvSpPr>
        <p:spPr>
          <a:xfrm>
            <a:off x="8348610" y="-41737"/>
            <a:ext cx="1834644" cy="369332"/>
          </a:xfrm>
          <a:prstGeom prst="rect">
            <a:avLst/>
          </a:prstGeom>
          <a:noFill/>
        </p:spPr>
        <p:txBody>
          <a:bodyPr wrap="none" rtlCol="0">
            <a:spAutoFit/>
          </a:bodyPr>
          <a:lstStyle/>
          <a:p>
            <a:r>
              <a:rPr lang="en-US" b="1" dirty="0"/>
              <a:t>Total Open Cases</a:t>
            </a:r>
          </a:p>
        </p:txBody>
      </p:sp>
      <p:sp>
        <p:nvSpPr>
          <p:cNvPr id="55" name="TextBox 54">
            <a:extLst>
              <a:ext uri="{FF2B5EF4-FFF2-40B4-BE49-F238E27FC236}">
                <a16:creationId xmlns:a16="http://schemas.microsoft.com/office/drawing/2014/main" id="{26D3A365-AAD3-4067-8640-647C956419CC}"/>
              </a:ext>
            </a:extLst>
          </p:cNvPr>
          <p:cNvSpPr txBox="1"/>
          <p:nvPr/>
        </p:nvSpPr>
        <p:spPr>
          <a:xfrm>
            <a:off x="1979769" y="-23352"/>
            <a:ext cx="1725540" cy="369332"/>
          </a:xfrm>
          <a:prstGeom prst="rect">
            <a:avLst/>
          </a:prstGeom>
          <a:noFill/>
        </p:spPr>
        <p:txBody>
          <a:bodyPr wrap="none" rtlCol="0">
            <a:spAutoFit/>
          </a:bodyPr>
          <a:lstStyle/>
          <a:p>
            <a:r>
              <a:rPr lang="en-US" b="1" dirty="0"/>
              <a:t>Total Homicides</a:t>
            </a:r>
          </a:p>
        </p:txBody>
      </p:sp>
    </p:spTree>
    <p:extLst>
      <p:ext uri="{BB962C8B-B14F-4D97-AF65-F5344CB8AC3E}">
        <p14:creationId xmlns:p14="http://schemas.microsoft.com/office/powerpoint/2010/main" val="1456546934"/>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C484668-4A05-4DFC-AD92-9BE747404EF8}"/>
              </a:ext>
            </a:extLst>
          </p:cNvPr>
          <p:cNvSpPr/>
          <p:nvPr/>
        </p:nvSpPr>
        <p:spPr>
          <a:xfrm>
            <a:off x="6158576" y="1165412"/>
            <a:ext cx="5746791" cy="4733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8" name="Table 7">
            <a:extLst>
              <a:ext uri="{FF2B5EF4-FFF2-40B4-BE49-F238E27FC236}">
                <a16:creationId xmlns:a16="http://schemas.microsoft.com/office/drawing/2014/main" id="{CC6DF3A9-ACCA-4BFB-8FA1-CE5E93786145}"/>
              </a:ext>
            </a:extLst>
          </p:cNvPr>
          <p:cNvGraphicFramePr>
            <a:graphicFrameLocks noGrp="1"/>
          </p:cNvGraphicFramePr>
          <p:nvPr>
            <p:extLst>
              <p:ext uri="{D42A27DB-BD31-4B8C-83A1-F6EECF244321}">
                <p14:modId xmlns:p14="http://schemas.microsoft.com/office/powerpoint/2010/main" val="2333516306"/>
              </p:ext>
            </p:extLst>
          </p:nvPr>
        </p:nvGraphicFramePr>
        <p:xfrm>
          <a:off x="410901" y="711843"/>
          <a:ext cx="5491988" cy="5941511"/>
        </p:xfrm>
        <a:graphic>
          <a:graphicData uri="http://schemas.openxmlformats.org/drawingml/2006/table">
            <a:tbl>
              <a:tblPr firstRow="1" bandRow="1">
                <a:tableStyleId>{F5AB1C69-6EDB-4FF4-983F-18BD219EF322}</a:tableStyleId>
              </a:tblPr>
              <a:tblGrid>
                <a:gridCol w="2046781">
                  <a:extLst>
                    <a:ext uri="{9D8B030D-6E8A-4147-A177-3AD203B41FA5}">
                      <a16:colId xmlns:a16="http://schemas.microsoft.com/office/drawing/2014/main" val="3760555723"/>
                    </a:ext>
                  </a:extLst>
                </a:gridCol>
                <a:gridCol w="3445207">
                  <a:extLst>
                    <a:ext uri="{9D8B030D-6E8A-4147-A177-3AD203B41FA5}">
                      <a16:colId xmlns:a16="http://schemas.microsoft.com/office/drawing/2014/main" val="3470223143"/>
                    </a:ext>
                  </a:extLst>
                </a:gridCol>
              </a:tblGrid>
              <a:tr h="645185">
                <a:tc gridSpan="2">
                  <a:txBody>
                    <a:bodyPr/>
                    <a:lstStyle/>
                    <a:p>
                      <a:pPr lvl="0" algn="ctr"/>
                      <a:r>
                        <a:rPr lang="en-US" sz="2800" b="1" dirty="0">
                          <a:solidFill>
                            <a:schemeClr val="tx1"/>
                          </a:solidFill>
                        </a:rPr>
                        <a:t>Chicago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b="1" dirty="0">
                        <a:solidFill>
                          <a:schemeClr val="bg1"/>
                        </a:solidFill>
                      </a:endParaRPr>
                    </a:p>
                  </a:txBody>
                  <a:tcPr/>
                </a:tc>
                <a:extLst>
                  <a:ext uri="{0D108BD9-81ED-4DB2-BD59-A6C34878D82A}">
                    <a16:rowId xmlns:a16="http://schemas.microsoft.com/office/drawing/2014/main" val="3485244619"/>
                  </a:ext>
                </a:extLst>
              </a:tr>
              <a:tr h="813270">
                <a:tc>
                  <a:txBody>
                    <a:bodyPr/>
                    <a:lstStyle/>
                    <a:p>
                      <a:r>
                        <a:rPr lang="en-US" b="1" dirty="0">
                          <a:solidFill>
                            <a:schemeClr val="tx1"/>
                          </a:solidFill>
                        </a:rPr>
                        <a:t>Race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b="1" dirty="0">
                          <a:solidFill>
                            <a:schemeClr val="tx1"/>
                          </a:solidFill>
                        </a:rPr>
                        <a:t>Predominantly African Americans followed by Hispanics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1020039"/>
                  </a:ext>
                </a:extLst>
              </a:tr>
              <a:tr h="1098112">
                <a:tc>
                  <a:txBody>
                    <a:bodyPr/>
                    <a:lstStyle/>
                    <a:p>
                      <a:r>
                        <a:rPr lang="en-US" b="0" dirty="0">
                          <a:solidFill>
                            <a:schemeClr val="tx1"/>
                          </a:solidFill>
                        </a:rPr>
                        <a: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Early 20s and teens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63468197"/>
                  </a:ext>
                </a:extLst>
              </a:tr>
              <a:tr h="1098112">
                <a:tc>
                  <a:txBody>
                    <a:bodyPr/>
                    <a:lstStyle/>
                    <a:p>
                      <a:r>
                        <a:rPr lang="en-US" b="0" dirty="0">
                          <a:solidFill>
                            <a:schemeClr val="tx1"/>
                          </a:solidFill>
                        </a:rPr>
                        <a:t>Sex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rPr>
                        <a:t>Males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98171162"/>
                  </a:ext>
                </a:extLst>
              </a:tr>
              <a:tr h="1098112">
                <a:tc>
                  <a:txBody>
                    <a:bodyPr/>
                    <a:lstStyle/>
                    <a:p>
                      <a:r>
                        <a:rPr lang="en-US" b="0" dirty="0">
                          <a:solidFill>
                            <a:schemeClr val="tx1"/>
                          </a:solidFill>
                        </a:rPr>
                        <a:t>Heat Map/scatter plot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North and central Chicago are safer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46441645"/>
                  </a:ext>
                </a:extLst>
              </a:tr>
              <a:tr h="1098112">
                <a:tc>
                  <a:txBody>
                    <a:bodyPr/>
                    <a:lstStyle/>
                    <a:p>
                      <a:r>
                        <a:rPr lang="en-US" b="0" dirty="0">
                          <a:solidFill>
                            <a:schemeClr val="tx1"/>
                          </a:solidFill>
                        </a:rPr>
                        <a:t>2018 prediction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Predict more homicides than the previous year, especially last quarter</a:t>
                      </a:r>
                    </a:p>
                    <a:p>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65234904"/>
                  </a:ext>
                </a:extLst>
              </a:tr>
            </a:tbl>
          </a:graphicData>
        </a:graphic>
      </p:graphicFrame>
      <p:pic>
        <p:nvPicPr>
          <p:cNvPr id="26" name="Picture 25">
            <a:extLst>
              <a:ext uri="{FF2B5EF4-FFF2-40B4-BE49-F238E27FC236}">
                <a16:creationId xmlns:a16="http://schemas.microsoft.com/office/drawing/2014/main" id="{26429078-E27C-4176-81D0-6D51EB919B7E}"/>
              </a:ext>
            </a:extLst>
          </p:cNvPr>
          <p:cNvPicPr>
            <a:picLocks noChangeAspect="1"/>
          </p:cNvPicPr>
          <p:nvPr/>
        </p:nvPicPr>
        <p:blipFill>
          <a:blip r:embed="rId3"/>
          <a:stretch>
            <a:fillRect/>
          </a:stretch>
        </p:blipFill>
        <p:spPr>
          <a:xfrm>
            <a:off x="6256264" y="1573695"/>
            <a:ext cx="5649103" cy="3916797"/>
          </a:xfrm>
          <a:prstGeom prst="rect">
            <a:avLst/>
          </a:prstGeom>
        </p:spPr>
      </p:pic>
    </p:spTree>
    <p:extLst>
      <p:ext uri="{BB962C8B-B14F-4D97-AF65-F5344CB8AC3E}">
        <p14:creationId xmlns:p14="http://schemas.microsoft.com/office/powerpoint/2010/main" val="24876179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CC6DF3A9-ACCA-4BFB-8FA1-CE5E93786145}"/>
              </a:ext>
            </a:extLst>
          </p:cNvPr>
          <p:cNvGraphicFramePr>
            <a:graphicFrameLocks noGrp="1"/>
          </p:cNvGraphicFramePr>
          <p:nvPr>
            <p:extLst>
              <p:ext uri="{D42A27DB-BD31-4B8C-83A1-F6EECF244321}">
                <p14:modId xmlns:p14="http://schemas.microsoft.com/office/powerpoint/2010/main" val="1635000086"/>
              </p:ext>
            </p:extLst>
          </p:nvPr>
        </p:nvGraphicFramePr>
        <p:xfrm>
          <a:off x="410901" y="711843"/>
          <a:ext cx="5491988" cy="5850903"/>
        </p:xfrm>
        <a:graphic>
          <a:graphicData uri="http://schemas.openxmlformats.org/drawingml/2006/table">
            <a:tbl>
              <a:tblPr firstRow="1" bandRow="1">
                <a:tableStyleId>{F5AB1C69-6EDB-4FF4-983F-18BD219EF322}</a:tableStyleId>
              </a:tblPr>
              <a:tblGrid>
                <a:gridCol w="2046781">
                  <a:extLst>
                    <a:ext uri="{9D8B030D-6E8A-4147-A177-3AD203B41FA5}">
                      <a16:colId xmlns:a16="http://schemas.microsoft.com/office/drawing/2014/main" val="3760555723"/>
                    </a:ext>
                  </a:extLst>
                </a:gridCol>
                <a:gridCol w="3445207">
                  <a:extLst>
                    <a:ext uri="{9D8B030D-6E8A-4147-A177-3AD203B41FA5}">
                      <a16:colId xmlns:a16="http://schemas.microsoft.com/office/drawing/2014/main" val="3470223143"/>
                    </a:ext>
                  </a:extLst>
                </a:gridCol>
              </a:tblGrid>
              <a:tr h="645185">
                <a:tc gridSpan="2">
                  <a:txBody>
                    <a:bodyPr/>
                    <a:lstStyle/>
                    <a:p>
                      <a:pPr lvl="0" algn="ctr"/>
                      <a:r>
                        <a:rPr lang="en-US" sz="2800" b="1" dirty="0">
                          <a:solidFill>
                            <a:schemeClr val="tx1"/>
                          </a:solidFill>
                        </a:rPr>
                        <a:t>Chicago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b="1" dirty="0">
                        <a:solidFill>
                          <a:schemeClr val="bg1"/>
                        </a:solidFill>
                      </a:endParaRPr>
                    </a:p>
                  </a:txBody>
                  <a:tcPr/>
                </a:tc>
                <a:extLst>
                  <a:ext uri="{0D108BD9-81ED-4DB2-BD59-A6C34878D82A}">
                    <a16:rowId xmlns:a16="http://schemas.microsoft.com/office/drawing/2014/main" val="3485244619"/>
                  </a:ext>
                </a:extLst>
              </a:tr>
              <a:tr h="813270">
                <a:tc>
                  <a:txBody>
                    <a:bodyPr/>
                    <a:lstStyle/>
                    <a:p>
                      <a:r>
                        <a:rPr lang="en-US" b="0" dirty="0">
                          <a:solidFill>
                            <a:schemeClr val="tx1"/>
                          </a:solidFill>
                        </a:rPr>
                        <a:t>Race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rPr>
                        <a:t>Predominantly African Americans followed by Hispanics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31020039"/>
                  </a:ext>
                </a:extLst>
              </a:tr>
              <a:tr h="1098112">
                <a:tc>
                  <a:txBody>
                    <a:bodyPr/>
                    <a:lstStyle/>
                    <a:p>
                      <a:r>
                        <a:rPr lang="en-US" b="1" dirty="0">
                          <a:solidFill>
                            <a:schemeClr val="tx1"/>
                          </a:solidFill>
                        </a:rPr>
                        <a: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altLang="zh-CN" b="1" dirty="0">
                          <a:solidFill>
                            <a:schemeClr val="tx1"/>
                          </a:solidFill>
                        </a:rPr>
                        <a:t>Early 20s and teens</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463468197"/>
                  </a:ext>
                </a:extLst>
              </a:tr>
              <a:tr h="1098112">
                <a:tc>
                  <a:txBody>
                    <a:bodyPr/>
                    <a:lstStyle/>
                    <a:p>
                      <a:r>
                        <a:rPr lang="en-US" b="1" dirty="0">
                          <a:solidFill>
                            <a:schemeClr val="tx1"/>
                          </a:solidFill>
                        </a:rPr>
                        <a:t>Sex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b="1" dirty="0">
                          <a:solidFill>
                            <a:schemeClr val="tx1"/>
                          </a:solidFill>
                        </a:rPr>
                        <a:t>Males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998171162"/>
                  </a:ext>
                </a:extLst>
              </a:tr>
              <a:tr h="1098112">
                <a:tc>
                  <a:txBody>
                    <a:bodyPr/>
                    <a:lstStyle/>
                    <a:p>
                      <a:r>
                        <a:rPr lang="en-US" b="0" dirty="0">
                          <a:solidFill>
                            <a:schemeClr val="tx1"/>
                          </a:solidFill>
                        </a:rPr>
                        <a:t>Heat Map/scatter plot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North and central Chicago are safer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46441645"/>
                  </a:ext>
                </a:extLst>
              </a:tr>
              <a:tr h="1098112">
                <a:tc>
                  <a:txBody>
                    <a:bodyPr/>
                    <a:lstStyle/>
                    <a:p>
                      <a:r>
                        <a:rPr lang="en-US" b="0" dirty="0">
                          <a:solidFill>
                            <a:schemeClr val="tx1"/>
                          </a:solidFill>
                        </a:rPr>
                        <a:t>2018 prediction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Predict more homicides than the previous year, especially last quarter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65234904"/>
                  </a:ext>
                </a:extLst>
              </a:tr>
            </a:tbl>
          </a:graphicData>
        </a:graphic>
      </p:graphicFrame>
      <p:grpSp>
        <p:nvGrpSpPr>
          <p:cNvPr id="25" name="Group 24">
            <a:extLst>
              <a:ext uri="{FF2B5EF4-FFF2-40B4-BE49-F238E27FC236}">
                <a16:creationId xmlns:a16="http://schemas.microsoft.com/office/drawing/2014/main" id="{B76896AF-38AA-409B-AE66-9577E9FC70F7}"/>
              </a:ext>
            </a:extLst>
          </p:cNvPr>
          <p:cNvGrpSpPr/>
          <p:nvPr/>
        </p:nvGrpSpPr>
        <p:grpSpPr>
          <a:xfrm>
            <a:off x="6158576" y="685356"/>
            <a:ext cx="5746791" cy="5877391"/>
            <a:chOff x="6158576" y="685356"/>
            <a:chExt cx="5746791" cy="5877391"/>
          </a:xfrm>
        </p:grpSpPr>
        <p:sp>
          <p:nvSpPr>
            <p:cNvPr id="18" name="Rectangle 17">
              <a:extLst>
                <a:ext uri="{FF2B5EF4-FFF2-40B4-BE49-F238E27FC236}">
                  <a16:creationId xmlns:a16="http://schemas.microsoft.com/office/drawing/2014/main" id="{1C484668-4A05-4DFC-AD92-9BE747404EF8}"/>
                </a:ext>
              </a:extLst>
            </p:cNvPr>
            <p:cNvSpPr/>
            <p:nvPr/>
          </p:nvSpPr>
          <p:spPr>
            <a:xfrm>
              <a:off x="6158576" y="711843"/>
              <a:ext cx="5746791" cy="5850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F3C358D-86CE-492A-A4DC-19ACE8266B97}"/>
                </a:ext>
              </a:extLst>
            </p:cNvPr>
            <p:cNvPicPr>
              <a:picLocks noChangeAspect="1"/>
            </p:cNvPicPr>
            <p:nvPr/>
          </p:nvPicPr>
          <p:blipFill>
            <a:blip r:embed="rId2"/>
            <a:stretch>
              <a:fillRect/>
            </a:stretch>
          </p:blipFill>
          <p:spPr>
            <a:xfrm>
              <a:off x="6597086" y="4059057"/>
              <a:ext cx="5023413" cy="2432193"/>
            </a:xfrm>
            <a:prstGeom prst="rect">
              <a:avLst/>
            </a:prstGeom>
          </p:spPr>
        </p:pic>
        <p:sp>
          <p:nvSpPr>
            <p:cNvPr id="11" name="TextBox 10">
              <a:extLst>
                <a:ext uri="{FF2B5EF4-FFF2-40B4-BE49-F238E27FC236}">
                  <a16:creationId xmlns:a16="http://schemas.microsoft.com/office/drawing/2014/main" id="{3337B2A2-6756-4F77-9761-CCACA189589E}"/>
                </a:ext>
              </a:extLst>
            </p:cNvPr>
            <p:cNvSpPr txBox="1"/>
            <p:nvPr/>
          </p:nvSpPr>
          <p:spPr>
            <a:xfrm>
              <a:off x="8416763" y="3828926"/>
              <a:ext cx="1620456" cy="276999"/>
            </a:xfrm>
            <a:prstGeom prst="rect">
              <a:avLst/>
            </a:prstGeom>
            <a:noFill/>
          </p:spPr>
          <p:txBody>
            <a:bodyPr wrap="square" rtlCol="0">
              <a:spAutoFit/>
            </a:bodyPr>
            <a:lstStyle/>
            <a:p>
              <a:pPr algn="ctr"/>
              <a:r>
                <a:rPr lang="en-US" sz="1200" b="1" dirty="0"/>
                <a:t>Sex</a:t>
              </a:r>
            </a:p>
          </p:txBody>
        </p:sp>
        <p:sp>
          <p:nvSpPr>
            <p:cNvPr id="12" name="TextBox 11">
              <a:extLst>
                <a:ext uri="{FF2B5EF4-FFF2-40B4-BE49-F238E27FC236}">
                  <a16:creationId xmlns:a16="http://schemas.microsoft.com/office/drawing/2014/main" id="{E6710210-AEDC-4D93-954A-ADA416555D47}"/>
                </a:ext>
              </a:extLst>
            </p:cNvPr>
            <p:cNvSpPr txBox="1"/>
            <p:nvPr/>
          </p:nvSpPr>
          <p:spPr>
            <a:xfrm>
              <a:off x="8399362" y="685356"/>
              <a:ext cx="1620456" cy="276999"/>
            </a:xfrm>
            <a:prstGeom prst="rect">
              <a:avLst/>
            </a:prstGeom>
            <a:noFill/>
          </p:spPr>
          <p:txBody>
            <a:bodyPr wrap="square" rtlCol="0">
              <a:spAutoFit/>
            </a:bodyPr>
            <a:lstStyle/>
            <a:p>
              <a:pPr algn="ctr"/>
              <a:r>
                <a:rPr lang="en-US" sz="1200" b="1" dirty="0"/>
                <a:t>Age groups</a:t>
              </a:r>
            </a:p>
          </p:txBody>
        </p:sp>
      </p:grpSp>
      <p:cxnSp>
        <p:nvCxnSpPr>
          <p:cNvPr id="15" name="Straight Connector 14">
            <a:extLst>
              <a:ext uri="{FF2B5EF4-FFF2-40B4-BE49-F238E27FC236}">
                <a16:creationId xmlns:a16="http://schemas.microsoft.com/office/drawing/2014/main" id="{76C7A05D-1E27-4C2D-8C6F-F7E0129944F6}"/>
              </a:ext>
            </a:extLst>
          </p:cNvPr>
          <p:cNvCxnSpPr>
            <a:cxnSpLocks/>
          </p:cNvCxnSpPr>
          <p:nvPr/>
        </p:nvCxnSpPr>
        <p:spPr>
          <a:xfrm>
            <a:off x="6158576" y="3846720"/>
            <a:ext cx="5884012"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94F6BA75-1F2A-4C91-8902-E43BA49E6C35}"/>
              </a:ext>
            </a:extLst>
          </p:cNvPr>
          <p:cNvPicPr/>
          <p:nvPr/>
        </p:nvPicPr>
        <p:blipFill rotWithShape="1">
          <a:blip r:embed="rId3"/>
          <a:srcRect l="10452"/>
          <a:stretch/>
        </p:blipFill>
        <p:spPr>
          <a:xfrm>
            <a:off x="6400800" y="962355"/>
            <a:ext cx="5219699" cy="2828761"/>
          </a:xfrm>
          <a:prstGeom prst="rect">
            <a:avLst/>
          </a:prstGeom>
        </p:spPr>
      </p:pic>
    </p:spTree>
    <p:extLst>
      <p:ext uri="{BB962C8B-B14F-4D97-AF65-F5344CB8AC3E}">
        <p14:creationId xmlns:p14="http://schemas.microsoft.com/office/powerpoint/2010/main" val="9384834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CC6DF3A9-ACCA-4BFB-8FA1-CE5E93786145}"/>
              </a:ext>
            </a:extLst>
          </p:cNvPr>
          <p:cNvGraphicFramePr>
            <a:graphicFrameLocks noGrp="1"/>
          </p:cNvGraphicFramePr>
          <p:nvPr>
            <p:extLst/>
          </p:nvPr>
        </p:nvGraphicFramePr>
        <p:xfrm>
          <a:off x="410901" y="711843"/>
          <a:ext cx="5491988" cy="5850903"/>
        </p:xfrm>
        <a:graphic>
          <a:graphicData uri="http://schemas.openxmlformats.org/drawingml/2006/table">
            <a:tbl>
              <a:tblPr firstRow="1" bandRow="1">
                <a:tableStyleId>{F5AB1C69-6EDB-4FF4-983F-18BD219EF322}</a:tableStyleId>
              </a:tblPr>
              <a:tblGrid>
                <a:gridCol w="2046781">
                  <a:extLst>
                    <a:ext uri="{9D8B030D-6E8A-4147-A177-3AD203B41FA5}">
                      <a16:colId xmlns:a16="http://schemas.microsoft.com/office/drawing/2014/main" val="3760555723"/>
                    </a:ext>
                  </a:extLst>
                </a:gridCol>
                <a:gridCol w="3445207">
                  <a:extLst>
                    <a:ext uri="{9D8B030D-6E8A-4147-A177-3AD203B41FA5}">
                      <a16:colId xmlns:a16="http://schemas.microsoft.com/office/drawing/2014/main" val="3470223143"/>
                    </a:ext>
                  </a:extLst>
                </a:gridCol>
              </a:tblGrid>
              <a:tr h="645185">
                <a:tc gridSpan="2">
                  <a:txBody>
                    <a:bodyPr/>
                    <a:lstStyle/>
                    <a:p>
                      <a:pPr lvl="0" algn="ctr"/>
                      <a:r>
                        <a:rPr lang="en-US" sz="2800" b="1" dirty="0">
                          <a:solidFill>
                            <a:schemeClr val="tx1"/>
                          </a:solidFill>
                        </a:rPr>
                        <a:t>Chicago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b="1" dirty="0">
                        <a:solidFill>
                          <a:schemeClr val="bg1"/>
                        </a:solidFill>
                      </a:endParaRPr>
                    </a:p>
                  </a:txBody>
                  <a:tcPr/>
                </a:tc>
                <a:extLst>
                  <a:ext uri="{0D108BD9-81ED-4DB2-BD59-A6C34878D82A}">
                    <a16:rowId xmlns:a16="http://schemas.microsoft.com/office/drawing/2014/main" val="3485244619"/>
                  </a:ext>
                </a:extLst>
              </a:tr>
              <a:tr h="813270">
                <a:tc>
                  <a:txBody>
                    <a:bodyPr/>
                    <a:lstStyle/>
                    <a:p>
                      <a:r>
                        <a:rPr lang="en-US" b="0" dirty="0">
                          <a:solidFill>
                            <a:schemeClr val="tx1"/>
                          </a:solidFill>
                        </a:rPr>
                        <a:t>Race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b="0" dirty="0">
                          <a:solidFill>
                            <a:schemeClr val="tx1"/>
                          </a:solidFill>
                        </a:rPr>
                        <a:t>Predominantly African Americans followed by Hispanics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31020039"/>
                  </a:ext>
                </a:extLst>
              </a:tr>
              <a:tr h="1098112">
                <a:tc>
                  <a:txBody>
                    <a:bodyPr/>
                    <a:lstStyle/>
                    <a:p>
                      <a:r>
                        <a:rPr lang="en-US" b="0" dirty="0">
                          <a:solidFill>
                            <a:schemeClr val="tx1"/>
                          </a:solidFill>
                        </a:rPr>
                        <a: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dirty="0"/>
                        <a:t>Early 20s and teens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63468197"/>
                  </a:ext>
                </a:extLst>
              </a:tr>
              <a:tr h="1098112">
                <a:tc>
                  <a:txBody>
                    <a:bodyPr/>
                    <a:lstStyle/>
                    <a:p>
                      <a:r>
                        <a:rPr lang="en-US" b="0" dirty="0">
                          <a:solidFill>
                            <a:schemeClr val="tx1"/>
                          </a:solidFill>
                        </a:rPr>
                        <a:t>Sex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rPr>
                        <a:t>Males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98171162"/>
                  </a:ext>
                </a:extLst>
              </a:tr>
              <a:tr h="1098112">
                <a:tc>
                  <a:txBody>
                    <a:bodyPr/>
                    <a:lstStyle/>
                    <a:p>
                      <a:r>
                        <a:rPr lang="en-US" b="1" dirty="0">
                          <a:solidFill>
                            <a:schemeClr val="tx1"/>
                          </a:solidFill>
                        </a:rPr>
                        <a:t>Heat Map/scatter plot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North and central Chicago are safer</a:t>
                      </a:r>
                    </a:p>
                    <a:p>
                      <a:endParaRPr lang="en-US"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46441645"/>
                  </a:ext>
                </a:extLst>
              </a:tr>
              <a:tr h="1098112">
                <a:tc>
                  <a:txBody>
                    <a:bodyPr/>
                    <a:lstStyle/>
                    <a:p>
                      <a:r>
                        <a:rPr lang="en-US" b="0" dirty="0">
                          <a:solidFill>
                            <a:schemeClr val="tx1"/>
                          </a:solidFill>
                        </a:rPr>
                        <a:t>2018 prediction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Predict more homicides than the previous year, especially last quarter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65234904"/>
                  </a:ext>
                </a:extLst>
              </a:tr>
            </a:tbl>
          </a:graphicData>
        </a:graphic>
      </p:graphicFrame>
      <p:cxnSp>
        <p:nvCxnSpPr>
          <p:cNvPr id="15" name="Straight Connector 14">
            <a:extLst>
              <a:ext uri="{FF2B5EF4-FFF2-40B4-BE49-F238E27FC236}">
                <a16:creationId xmlns:a16="http://schemas.microsoft.com/office/drawing/2014/main" id="{76C7A05D-1E27-4C2D-8C6F-F7E0129944F6}"/>
              </a:ext>
            </a:extLst>
          </p:cNvPr>
          <p:cNvCxnSpPr>
            <a:cxnSpLocks/>
          </p:cNvCxnSpPr>
          <p:nvPr/>
        </p:nvCxnSpPr>
        <p:spPr>
          <a:xfrm>
            <a:off x="6158576" y="3637294"/>
            <a:ext cx="5884012"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3" name="Picture 2" descr="https://lh5.googleusercontent.com/GFoDN5qCJ2fX29t1LA_uNnONkC7eQyLh9HBKFfDkaO-8r1Pmb8oodU09H_rtGPJyuHo2yVOdiqKEA0X1Qu_RLFthnWXmuzoBlNhSHnJhiOmGuwXpU2-DsrZMLEe9GMw9SoW-xu7y">
            <a:extLst>
              <a:ext uri="{FF2B5EF4-FFF2-40B4-BE49-F238E27FC236}">
                <a16:creationId xmlns:a16="http://schemas.microsoft.com/office/drawing/2014/main" id="{2280928C-C72B-4341-9C02-1A558093093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230"/>
          <a:stretch/>
        </p:blipFill>
        <p:spPr bwMode="auto">
          <a:xfrm>
            <a:off x="6158575" y="711843"/>
            <a:ext cx="5801777" cy="585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3768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CC6DF3A9-ACCA-4BFB-8FA1-CE5E93786145}"/>
              </a:ext>
            </a:extLst>
          </p:cNvPr>
          <p:cNvGraphicFramePr>
            <a:graphicFrameLocks noGrp="1"/>
          </p:cNvGraphicFramePr>
          <p:nvPr>
            <p:extLst/>
          </p:nvPr>
        </p:nvGraphicFramePr>
        <p:xfrm>
          <a:off x="410901" y="711843"/>
          <a:ext cx="5491988" cy="5850903"/>
        </p:xfrm>
        <a:graphic>
          <a:graphicData uri="http://schemas.openxmlformats.org/drawingml/2006/table">
            <a:tbl>
              <a:tblPr firstRow="1" bandRow="1">
                <a:tableStyleId>{F5AB1C69-6EDB-4FF4-983F-18BD219EF322}</a:tableStyleId>
              </a:tblPr>
              <a:tblGrid>
                <a:gridCol w="2046781">
                  <a:extLst>
                    <a:ext uri="{9D8B030D-6E8A-4147-A177-3AD203B41FA5}">
                      <a16:colId xmlns:a16="http://schemas.microsoft.com/office/drawing/2014/main" val="3760555723"/>
                    </a:ext>
                  </a:extLst>
                </a:gridCol>
                <a:gridCol w="3445207">
                  <a:extLst>
                    <a:ext uri="{9D8B030D-6E8A-4147-A177-3AD203B41FA5}">
                      <a16:colId xmlns:a16="http://schemas.microsoft.com/office/drawing/2014/main" val="3470223143"/>
                    </a:ext>
                  </a:extLst>
                </a:gridCol>
              </a:tblGrid>
              <a:tr h="645185">
                <a:tc gridSpan="2">
                  <a:txBody>
                    <a:bodyPr/>
                    <a:lstStyle/>
                    <a:p>
                      <a:pPr lvl="0" algn="ctr"/>
                      <a:r>
                        <a:rPr lang="en-US" sz="2800" b="1" dirty="0">
                          <a:solidFill>
                            <a:schemeClr val="tx1"/>
                          </a:solidFill>
                        </a:rPr>
                        <a:t>Chicago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b="1" dirty="0">
                        <a:solidFill>
                          <a:schemeClr val="bg1"/>
                        </a:solidFill>
                      </a:endParaRPr>
                    </a:p>
                  </a:txBody>
                  <a:tcPr/>
                </a:tc>
                <a:extLst>
                  <a:ext uri="{0D108BD9-81ED-4DB2-BD59-A6C34878D82A}">
                    <a16:rowId xmlns:a16="http://schemas.microsoft.com/office/drawing/2014/main" val="3485244619"/>
                  </a:ext>
                </a:extLst>
              </a:tr>
              <a:tr h="813270">
                <a:tc>
                  <a:txBody>
                    <a:bodyPr/>
                    <a:lstStyle/>
                    <a:p>
                      <a:r>
                        <a:rPr lang="en-US" b="0" dirty="0">
                          <a:solidFill>
                            <a:schemeClr val="tx1"/>
                          </a:solidFill>
                        </a:rPr>
                        <a:t>Race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b="0" dirty="0">
                          <a:solidFill>
                            <a:schemeClr val="tx1"/>
                          </a:solidFill>
                        </a:rPr>
                        <a:t>Predominantly African Americans followed by Hispanics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31020039"/>
                  </a:ext>
                </a:extLst>
              </a:tr>
              <a:tr h="1098112">
                <a:tc>
                  <a:txBody>
                    <a:bodyPr/>
                    <a:lstStyle/>
                    <a:p>
                      <a:r>
                        <a:rPr lang="en-US" b="0" dirty="0">
                          <a:solidFill>
                            <a:schemeClr val="tx1"/>
                          </a:solidFill>
                        </a:rPr>
                        <a: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dirty="0"/>
                        <a:t>Early 20s and teens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63468197"/>
                  </a:ext>
                </a:extLst>
              </a:tr>
              <a:tr h="1098112">
                <a:tc>
                  <a:txBody>
                    <a:bodyPr/>
                    <a:lstStyle/>
                    <a:p>
                      <a:r>
                        <a:rPr lang="en-US" b="0" dirty="0">
                          <a:solidFill>
                            <a:schemeClr val="tx1"/>
                          </a:solidFill>
                        </a:rPr>
                        <a:t>Sex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rPr>
                        <a:t>Males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98171162"/>
                  </a:ext>
                </a:extLst>
              </a:tr>
              <a:tr h="1098112">
                <a:tc>
                  <a:txBody>
                    <a:bodyPr/>
                    <a:lstStyle/>
                    <a:p>
                      <a:r>
                        <a:rPr lang="en-US" b="1" dirty="0">
                          <a:solidFill>
                            <a:schemeClr val="tx1"/>
                          </a:solidFill>
                        </a:rPr>
                        <a:t>Heat Map/scatter plot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North and central Chicago are safer</a:t>
                      </a:r>
                    </a:p>
                    <a:p>
                      <a:endParaRPr lang="en-US"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46441645"/>
                  </a:ext>
                </a:extLst>
              </a:tr>
              <a:tr h="1098112">
                <a:tc>
                  <a:txBody>
                    <a:bodyPr/>
                    <a:lstStyle/>
                    <a:p>
                      <a:r>
                        <a:rPr lang="en-US" b="0" dirty="0">
                          <a:solidFill>
                            <a:schemeClr val="tx1"/>
                          </a:solidFill>
                        </a:rPr>
                        <a:t>2018 prediction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Predict more homicides than the previous year, especially last quarter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65234904"/>
                  </a:ext>
                </a:extLst>
              </a:tr>
            </a:tbl>
          </a:graphicData>
        </a:graphic>
      </p:graphicFrame>
      <p:cxnSp>
        <p:nvCxnSpPr>
          <p:cNvPr id="15" name="Straight Connector 14">
            <a:extLst>
              <a:ext uri="{FF2B5EF4-FFF2-40B4-BE49-F238E27FC236}">
                <a16:creationId xmlns:a16="http://schemas.microsoft.com/office/drawing/2014/main" id="{76C7A05D-1E27-4C2D-8C6F-F7E0129944F6}"/>
              </a:ext>
            </a:extLst>
          </p:cNvPr>
          <p:cNvCxnSpPr>
            <a:cxnSpLocks/>
          </p:cNvCxnSpPr>
          <p:nvPr/>
        </p:nvCxnSpPr>
        <p:spPr>
          <a:xfrm>
            <a:off x="6158576" y="3637294"/>
            <a:ext cx="5884012"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B9B21CC3-2A8E-495B-9EFF-BBD52255CABA}"/>
              </a:ext>
            </a:extLst>
          </p:cNvPr>
          <p:cNvPicPr>
            <a:picLocks noChangeAspect="1"/>
          </p:cNvPicPr>
          <p:nvPr/>
        </p:nvPicPr>
        <p:blipFill>
          <a:blip r:embed="rId2"/>
          <a:stretch>
            <a:fillRect/>
          </a:stretch>
        </p:blipFill>
        <p:spPr>
          <a:xfrm>
            <a:off x="6158576" y="711843"/>
            <a:ext cx="5792632" cy="5850903"/>
          </a:xfrm>
          <a:prstGeom prst="rect">
            <a:avLst/>
          </a:prstGeom>
        </p:spPr>
      </p:pic>
    </p:spTree>
    <p:extLst>
      <p:ext uri="{BB962C8B-B14F-4D97-AF65-F5344CB8AC3E}">
        <p14:creationId xmlns:p14="http://schemas.microsoft.com/office/powerpoint/2010/main" val="7568088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C484668-4A05-4DFC-AD92-9BE747404EF8}"/>
              </a:ext>
            </a:extLst>
          </p:cNvPr>
          <p:cNvSpPr/>
          <p:nvPr/>
        </p:nvSpPr>
        <p:spPr>
          <a:xfrm>
            <a:off x="6158576" y="1165412"/>
            <a:ext cx="5746791" cy="4733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8" name="Table 7">
            <a:extLst>
              <a:ext uri="{FF2B5EF4-FFF2-40B4-BE49-F238E27FC236}">
                <a16:creationId xmlns:a16="http://schemas.microsoft.com/office/drawing/2014/main" id="{CC6DF3A9-ACCA-4BFB-8FA1-CE5E93786145}"/>
              </a:ext>
            </a:extLst>
          </p:cNvPr>
          <p:cNvGraphicFramePr>
            <a:graphicFrameLocks noGrp="1"/>
          </p:cNvGraphicFramePr>
          <p:nvPr>
            <p:extLst/>
          </p:nvPr>
        </p:nvGraphicFramePr>
        <p:xfrm>
          <a:off x="410901" y="711843"/>
          <a:ext cx="5491988" cy="5850903"/>
        </p:xfrm>
        <a:graphic>
          <a:graphicData uri="http://schemas.openxmlformats.org/drawingml/2006/table">
            <a:tbl>
              <a:tblPr firstRow="1" bandRow="1">
                <a:tableStyleId>{F5AB1C69-6EDB-4FF4-983F-18BD219EF322}</a:tableStyleId>
              </a:tblPr>
              <a:tblGrid>
                <a:gridCol w="2046781">
                  <a:extLst>
                    <a:ext uri="{9D8B030D-6E8A-4147-A177-3AD203B41FA5}">
                      <a16:colId xmlns:a16="http://schemas.microsoft.com/office/drawing/2014/main" val="3760555723"/>
                    </a:ext>
                  </a:extLst>
                </a:gridCol>
                <a:gridCol w="3445207">
                  <a:extLst>
                    <a:ext uri="{9D8B030D-6E8A-4147-A177-3AD203B41FA5}">
                      <a16:colId xmlns:a16="http://schemas.microsoft.com/office/drawing/2014/main" val="3470223143"/>
                    </a:ext>
                  </a:extLst>
                </a:gridCol>
              </a:tblGrid>
              <a:tr h="645185">
                <a:tc gridSpan="2">
                  <a:txBody>
                    <a:bodyPr/>
                    <a:lstStyle/>
                    <a:p>
                      <a:pPr lvl="0" algn="ctr"/>
                      <a:r>
                        <a:rPr lang="en-US" sz="2800" b="1" dirty="0">
                          <a:solidFill>
                            <a:schemeClr val="tx1"/>
                          </a:solidFill>
                        </a:rPr>
                        <a:t>Chicago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b="1" dirty="0">
                        <a:solidFill>
                          <a:schemeClr val="bg1"/>
                        </a:solidFill>
                      </a:endParaRPr>
                    </a:p>
                  </a:txBody>
                  <a:tcPr/>
                </a:tc>
                <a:extLst>
                  <a:ext uri="{0D108BD9-81ED-4DB2-BD59-A6C34878D82A}">
                    <a16:rowId xmlns:a16="http://schemas.microsoft.com/office/drawing/2014/main" val="3485244619"/>
                  </a:ext>
                </a:extLst>
              </a:tr>
              <a:tr h="813270">
                <a:tc>
                  <a:txBody>
                    <a:bodyPr/>
                    <a:lstStyle/>
                    <a:p>
                      <a:r>
                        <a:rPr lang="en-US" b="0" dirty="0">
                          <a:solidFill>
                            <a:schemeClr val="tx1"/>
                          </a:solidFill>
                        </a:rPr>
                        <a:t>Race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b="0" dirty="0">
                          <a:solidFill>
                            <a:schemeClr val="tx1"/>
                          </a:solidFill>
                        </a:rPr>
                        <a:t>Predominantly African Americans followed by Hispanics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31020039"/>
                  </a:ext>
                </a:extLst>
              </a:tr>
              <a:tr h="1098112">
                <a:tc>
                  <a:txBody>
                    <a:bodyPr/>
                    <a:lstStyle/>
                    <a:p>
                      <a:r>
                        <a:rPr lang="en-US" b="0" dirty="0">
                          <a:solidFill>
                            <a:schemeClr val="tx1"/>
                          </a:solidFill>
                        </a:rPr>
                        <a: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dirty="0"/>
                        <a:t>Early 20s and teens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63468197"/>
                  </a:ext>
                </a:extLst>
              </a:tr>
              <a:tr h="1098112">
                <a:tc>
                  <a:txBody>
                    <a:bodyPr/>
                    <a:lstStyle/>
                    <a:p>
                      <a:r>
                        <a:rPr lang="en-US" b="0" dirty="0">
                          <a:solidFill>
                            <a:schemeClr val="tx1"/>
                          </a:solidFill>
                        </a:rPr>
                        <a:t>Sex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rPr>
                        <a:t>Males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98171162"/>
                  </a:ext>
                </a:extLst>
              </a:tr>
              <a:tr h="1098112">
                <a:tc>
                  <a:txBody>
                    <a:bodyPr/>
                    <a:lstStyle/>
                    <a:p>
                      <a:r>
                        <a:rPr lang="en-US" b="0" dirty="0">
                          <a:solidFill>
                            <a:schemeClr val="tx1"/>
                          </a:solidFill>
                        </a:rPr>
                        <a:t>Heat Map/scatter plot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North and central Chicago are safer</a:t>
                      </a:r>
                    </a:p>
                    <a:p>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46441645"/>
                  </a:ext>
                </a:extLst>
              </a:tr>
              <a:tr h="1098112">
                <a:tc>
                  <a:txBody>
                    <a:bodyPr/>
                    <a:lstStyle/>
                    <a:p>
                      <a:r>
                        <a:rPr lang="en-US" b="1" dirty="0">
                          <a:solidFill>
                            <a:schemeClr val="tx1"/>
                          </a:solidFill>
                        </a:rPr>
                        <a:t>2018 prediction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Predict more homicides than the previous year, especially last quarter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265234904"/>
                  </a:ext>
                </a:extLst>
              </a:tr>
            </a:tbl>
          </a:graphicData>
        </a:graphic>
      </p:graphicFrame>
      <p:pic>
        <p:nvPicPr>
          <p:cNvPr id="3" name="Picture 2">
            <a:extLst>
              <a:ext uri="{FF2B5EF4-FFF2-40B4-BE49-F238E27FC236}">
                <a16:creationId xmlns:a16="http://schemas.microsoft.com/office/drawing/2014/main" id="{D3C4CD9F-5983-4581-B866-6E715311D788}"/>
              </a:ext>
            </a:extLst>
          </p:cNvPr>
          <p:cNvPicPr>
            <a:picLocks noChangeAspect="1"/>
          </p:cNvPicPr>
          <p:nvPr/>
        </p:nvPicPr>
        <p:blipFill>
          <a:blip r:embed="rId2"/>
          <a:stretch>
            <a:fillRect/>
          </a:stretch>
        </p:blipFill>
        <p:spPr>
          <a:xfrm>
            <a:off x="6263342" y="1541929"/>
            <a:ext cx="5331012" cy="4040095"/>
          </a:xfrm>
          <a:prstGeom prst="rect">
            <a:avLst/>
          </a:prstGeom>
        </p:spPr>
      </p:pic>
    </p:spTree>
    <p:extLst>
      <p:ext uri="{BB962C8B-B14F-4D97-AF65-F5344CB8AC3E}">
        <p14:creationId xmlns:p14="http://schemas.microsoft.com/office/powerpoint/2010/main" val="35425655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C484668-4A05-4DFC-AD92-9BE747404EF8}"/>
              </a:ext>
            </a:extLst>
          </p:cNvPr>
          <p:cNvSpPr/>
          <p:nvPr/>
        </p:nvSpPr>
        <p:spPr>
          <a:xfrm>
            <a:off x="6158576" y="1165412"/>
            <a:ext cx="5746791" cy="4733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8" name="Table 7">
            <a:extLst>
              <a:ext uri="{FF2B5EF4-FFF2-40B4-BE49-F238E27FC236}">
                <a16:creationId xmlns:a16="http://schemas.microsoft.com/office/drawing/2014/main" id="{CC6DF3A9-ACCA-4BFB-8FA1-CE5E93786145}"/>
              </a:ext>
            </a:extLst>
          </p:cNvPr>
          <p:cNvGraphicFramePr>
            <a:graphicFrameLocks noGrp="1"/>
          </p:cNvGraphicFramePr>
          <p:nvPr>
            <p:extLst>
              <p:ext uri="{D42A27DB-BD31-4B8C-83A1-F6EECF244321}">
                <p14:modId xmlns:p14="http://schemas.microsoft.com/office/powerpoint/2010/main" val="2115635422"/>
              </p:ext>
            </p:extLst>
          </p:nvPr>
        </p:nvGraphicFramePr>
        <p:xfrm>
          <a:off x="410901" y="711843"/>
          <a:ext cx="5491988" cy="5850903"/>
        </p:xfrm>
        <a:graphic>
          <a:graphicData uri="http://schemas.openxmlformats.org/drawingml/2006/table">
            <a:tbl>
              <a:tblPr firstRow="1" bandRow="1">
                <a:tableStyleId>{F5AB1C69-6EDB-4FF4-983F-18BD219EF322}</a:tableStyleId>
              </a:tblPr>
              <a:tblGrid>
                <a:gridCol w="2046781">
                  <a:extLst>
                    <a:ext uri="{9D8B030D-6E8A-4147-A177-3AD203B41FA5}">
                      <a16:colId xmlns:a16="http://schemas.microsoft.com/office/drawing/2014/main" val="3760555723"/>
                    </a:ext>
                  </a:extLst>
                </a:gridCol>
                <a:gridCol w="3445207">
                  <a:extLst>
                    <a:ext uri="{9D8B030D-6E8A-4147-A177-3AD203B41FA5}">
                      <a16:colId xmlns:a16="http://schemas.microsoft.com/office/drawing/2014/main" val="3470223143"/>
                    </a:ext>
                  </a:extLst>
                </a:gridCol>
              </a:tblGrid>
              <a:tr h="645185">
                <a:tc gridSpan="2">
                  <a:txBody>
                    <a:bodyPr/>
                    <a:lstStyle/>
                    <a:p>
                      <a:pPr lvl="0" algn="ctr"/>
                      <a:r>
                        <a:rPr lang="en-US" sz="2800" b="1" dirty="0">
                          <a:solidFill>
                            <a:schemeClr val="tx1"/>
                          </a:solidFill>
                        </a:rPr>
                        <a:t>Detroit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b="1" dirty="0">
                        <a:solidFill>
                          <a:schemeClr val="bg1"/>
                        </a:solidFill>
                      </a:endParaRPr>
                    </a:p>
                  </a:txBody>
                  <a:tcPr/>
                </a:tc>
                <a:extLst>
                  <a:ext uri="{0D108BD9-81ED-4DB2-BD59-A6C34878D82A}">
                    <a16:rowId xmlns:a16="http://schemas.microsoft.com/office/drawing/2014/main" val="3485244619"/>
                  </a:ext>
                </a:extLst>
              </a:tr>
              <a:tr h="813270">
                <a:tc>
                  <a:txBody>
                    <a:bodyPr/>
                    <a:lstStyle/>
                    <a:p>
                      <a:r>
                        <a:rPr lang="en-US" b="1" dirty="0">
                          <a:solidFill>
                            <a:schemeClr val="tx1"/>
                          </a:solidFill>
                        </a:rPr>
                        <a:t>Race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b="1" dirty="0">
                          <a:solidFill>
                            <a:schemeClr val="tx1"/>
                          </a:solidFill>
                        </a:rPr>
                        <a:t>Predominantly African Americans hardly any Asians since 2012!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1020039"/>
                  </a:ext>
                </a:extLst>
              </a:tr>
              <a:tr h="1098112">
                <a:tc>
                  <a:txBody>
                    <a:bodyPr/>
                    <a:lstStyle/>
                    <a:p>
                      <a:r>
                        <a:rPr lang="en-US" b="0" dirty="0">
                          <a:solidFill>
                            <a:schemeClr val="tx1"/>
                          </a:solidFill>
                        </a:rPr>
                        <a: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Old Adults (40-60) more highly represented, followed by early 20s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63468197"/>
                  </a:ext>
                </a:extLst>
              </a:tr>
              <a:tr h="1098112">
                <a:tc>
                  <a:txBody>
                    <a:bodyPr/>
                    <a:lstStyle/>
                    <a:p>
                      <a:r>
                        <a:rPr lang="en-US" b="0" dirty="0">
                          <a:solidFill>
                            <a:schemeClr val="tx1"/>
                          </a:solidFill>
                        </a:rPr>
                        <a:t>Sex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rPr>
                        <a:t>Males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98171162"/>
                  </a:ext>
                </a:extLst>
              </a:tr>
              <a:tr h="1098112">
                <a:tc>
                  <a:txBody>
                    <a:bodyPr/>
                    <a:lstStyle/>
                    <a:p>
                      <a:r>
                        <a:rPr lang="en-US" b="0" dirty="0">
                          <a:solidFill>
                            <a:schemeClr val="tx1"/>
                          </a:solidFill>
                        </a:rPr>
                        <a:t>Heat Map/scatter plot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rPr>
                        <a:t>Evenly spread out among the neighborhoods in Detroit</a:t>
                      </a:r>
                      <a:endParaRPr lang="en-US" b="1" dirty="0">
                        <a:solidFill>
                          <a:schemeClr val="bg1"/>
                        </a:solidFill>
                      </a:endParaRPr>
                    </a:p>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46441645"/>
                  </a:ext>
                </a:extLst>
              </a:tr>
              <a:tr h="1098112">
                <a:tc>
                  <a:txBody>
                    <a:bodyPr/>
                    <a:lstStyle/>
                    <a:p>
                      <a:r>
                        <a:rPr lang="en-US" b="0" dirty="0">
                          <a:solidFill>
                            <a:schemeClr val="tx1"/>
                          </a:solidFill>
                        </a:rPr>
                        <a:t>2018 prediction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solidFill>
                            <a:schemeClr val="tx1"/>
                          </a:solidFill>
                        </a:rPr>
                        <a:t>Predict more homicides than the previous year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solidFill>
                            <a:schemeClr val="tx1"/>
                          </a:solidFill>
                        </a:rPr>
                        <a:t>Increases post dip in October 2018</a:t>
                      </a:r>
                      <a:endParaRPr lang="en-US" altLang="zh-CN"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65234904"/>
                  </a:ext>
                </a:extLst>
              </a:tr>
            </a:tbl>
          </a:graphicData>
        </a:graphic>
      </p:graphicFrame>
      <p:pic>
        <p:nvPicPr>
          <p:cNvPr id="7" name="Picture 6">
            <a:extLst>
              <a:ext uri="{FF2B5EF4-FFF2-40B4-BE49-F238E27FC236}">
                <a16:creationId xmlns:a16="http://schemas.microsoft.com/office/drawing/2014/main" id="{8CFE8A28-53E8-4F58-8268-76CCE55AE0C4}"/>
              </a:ext>
            </a:extLst>
          </p:cNvPr>
          <p:cNvPicPr>
            <a:picLocks noChangeAspect="1"/>
          </p:cNvPicPr>
          <p:nvPr/>
        </p:nvPicPr>
        <p:blipFill rotWithShape="1">
          <a:blip r:embed="rId2"/>
          <a:srcRect r="51774" b="48975"/>
          <a:stretch/>
        </p:blipFill>
        <p:spPr>
          <a:xfrm>
            <a:off x="6285977" y="1786231"/>
            <a:ext cx="5491988" cy="3491726"/>
          </a:xfrm>
          <a:prstGeom prst="rect">
            <a:avLst/>
          </a:prstGeom>
        </p:spPr>
      </p:pic>
    </p:spTree>
    <p:extLst>
      <p:ext uri="{BB962C8B-B14F-4D97-AF65-F5344CB8AC3E}">
        <p14:creationId xmlns:p14="http://schemas.microsoft.com/office/powerpoint/2010/main" val="1347141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9"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Image result for department of justice symbol">
            <a:extLst>
              <a:ext uri="{FF2B5EF4-FFF2-40B4-BE49-F238E27FC236}">
                <a16:creationId xmlns:a16="http://schemas.microsoft.com/office/drawing/2014/main" id="{E0ED6540-4493-4A2F-90CD-CE94F365E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 y="1715781"/>
            <a:ext cx="3425957" cy="34259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54E9AC0-310A-463A-BB2A-1840AEBAD648}"/>
              </a:ext>
            </a:extLst>
          </p:cNvPr>
          <p:cNvSpPr txBox="1"/>
          <p:nvPr/>
        </p:nvSpPr>
        <p:spPr>
          <a:xfrm>
            <a:off x="4387515" y="2022601"/>
            <a:ext cx="7161017" cy="415436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3200" b="1" i="1" dirty="0">
                <a:latin typeface="+mj-lt"/>
              </a:rPr>
              <a:t>The department of justice is relying on the analysis of the 4 of us….</a:t>
            </a:r>
            <a:endParaRPr lang="en-US" sz="3200" b="1" i="1" dirty="0">
              <a:solidFill>
                <a:srgbClr val="262626"/>
              </a:solidFill>
              <a:latin typeface="+mj-lt"/>
            </a:endParaRPr>
          </a:p>
          <a:p>
            <a:pPr indent="-228600">
              <a:lnSpc>
                <a:spcPct val="90000"/>
              </a:lnSpc>
              <a:spcAft>
                <a:spcPts val="600"/>
              </a:spcAft>
              <a:buFont typeface="Arial" panose="020B0604020202020204" pitchFamily="34" charset="0"/>
              <a:buChar char="•"/>
            </a:pPr>
            <a:endParaRPr lang="en-US" sz="3200" b="1" i="1" dirty="0">
              <a:latin typeface="+mj-lt"/>
            </a:endParaRPr>
          </a:p>
          <a:p>
            <a:pPr indent="-228600">
              <a:lnSpc>
                <a:spcPct val="90000"/>
              </a:lnSpc>
              <a:spcAft>
                <a:spcPts val="600"/>
              </a:spcAft>
              <a:buFont typeface="Arial" panose="020B0604020202020204" pitchFamily="34" charset="0"/>
              <a:buChar char="•"/>
            </a:pPr>
            <a:r>
              <a:rPr lang="en-US" sz="3200" b="1" i="1" dirty="0">
                <a:latin typeface="+mj-lt"/>
              </a:rPr>
              <a:t>To allocate more reinforcements to police departments across the cities of The United States</a:t>
            </a:r>
          </a:p>
          <a:p>
            <a:pPr indent="-228600">
              <a:lnSpc>
                <a:spcPct val="90000"/>
              </a:lnSpc>
              <a:spcAft>
                <a:spcPts val="600"/>
              </a:spcAft>
              <a:buFont typeface="Arial" panose="020B0604020202020204" pitchFamily="34" charset="0"/>
              <a:buChar char="•"/>
            </a:pPr>
            <a:endParaRPr lang="en-US" sz="3200" b="1" i="1" dirty="0">
              <a:latin typeface="+mj-lt"/>
            </a:endParaRPr>
          </a:p>
          <a:p>
            <a:pPr>
              <a:lnSpc>
                <a:spcPct val="90000"/>
              </a:lnSpc>
              <a:spcAft>
                <a:spcPts val="600"/>
              </a:spcAft>
            </a:pPr>
            <a:endParaRPr lang="en-US" sz="2400" b="1" dirty="0"/>
          </a:p>
        </p:txBody>
      </p:sp>
    </p:spTree>
    <p:extLst>
      <p:ext uri="{BB962C8B-B14F-4D97-AF65-F5344CB8AC3E}">
        <p14:creationId xmlns:p14="http://schemas.microsoft.com/office/powerpoint/2010/main" val="1735745038"/>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CC6DF3A9-ACCA-4BFB-8FA1-CE5E93786145}"/>
              </a:ext>
            </a:extLst>
          </p:cNvPr>
          <p:cNvGraphicFramePr>
            <a:graphicFrameLocks noGrp="1"/>
          </p:cNvGraphicFramePr>
          <p:nvPr>
            <p:extLst>
              <p:ext uri="{D42A27DB-BD31-4B8C-83A1-F6EECF244321}">
                <p14:modId xmlns:p14="http://schemas.microsoft.com/office/powerpoint/2010/main" val="1718709406"/>
              </p:ext>
            </p:extLst>
          </p:nvPr>
        </p:nvGraphicFramePr>
        <p:xfrm>
          <a:off x="410901" y="711843"/>
          <a:ext cx="5491988" cy="5850903"/>
        </p:xfrm>
        <a:graphic>
          <a:graphicData uri="http://schemas.openxmlformats.org/drawingml/2006/table">
            <a:tbl>
              <a:tblPr firstRow="1" bandRow="1">
                <a:tableStyleId>{F5AB1C69-6EDB-4FF4-983F-18BD219EF322}</a:tableStyleId>
              </a:tblPr>
              <a:tblGrid>
                <a:gridCol w="2046781">
                  <a:extLst>
                    <a:ext uri="{9D8B030D-6E8A-4147-A177-3AD203B41FA5}">
                      <a16:colId xmlns:a16="http://schemas.microsoft.com/office/drawing/2014/main" val="3760555723"/>
                    </a:ext>
                  </a:extLst>
                </a:gridCol>
                <a:gridCol w="3445207">
                  <a:extLst>
                    <a:ext uri="{9D8B030D-6E8A-4147-A177-3AD203B41FA5}">
                      <a16:colId xmlns:a16="http://schemas.microsoft.com/office/drawing/2014/main" val="3470223143"/>
                    </a:ext>
                  </a:extLst>
                </a:gridCol>
              </a:tblGrid>
              <a:tr h="645185">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chemeClr val="tx1"/>
                          </a:solidFill>
                        </a:rPr>
                        <a:t>Detroit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b="1" dirty="0">
                        <a:solidFill>
                          <a:schemeClr val="bg1"/>
                        </a:solidFill>
                      </a:endParaRPr>
                    </a:p>
                  </a:txBody>
                  <a:tcPr/>
                </a:tc>
                <a:extLst>
                  <a:ext uri="{0D108BD9-81ED-4DB2-BD59-A6C34878D82A}">
                    <a16:rowId xmlns:a16="http://schemas.microsoft.com/office/drawing/2014/main" val="3485244619"/>
                  </a:ext>
                </a:extLst>
              </a:tr>
              <a:tr h="813270">
                <a:tc>
                  <a:txBody>
                    <a:bodyPr/>
                    <a:lstStyle/>
                    <a:p>
                      <a:r>
                        <a:rPr lang="en-US" b="0" dirty="0">
                          <a:solidFill>
                            <a:schemeClr val="tx1"/>
                          </a:solidFill>
                        </a:rPr>
                        <a:t>Race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rPr>
                        <a:t>Predominantly African Americans hardly any Asians since 2012!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31020039"/>
                  </a:ext>
                </a:extLst>
              </a:tr>
              <a:tr h="1098112">
                <a:tc>
                  <a:txBody>
                    <a:bodyPr/>
                    <a:lstStyle/>
                    <a:p>
                      <a:r>
                        <a:rPr lang="en-US" b="1" dirty="0">
                          <a:solidFill>
                            <a:schemeClr val="tx1"/>
                          </a:solidFill>
                        </a:rPr>
                        <a: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b="1" dirty="0">
                          <a:solidFill>
                            <a:schemeClr val="tx1"/>
                          </a:solidFill>
                        </a:rPr>
                        <a:t>Old Adults (40-60) more highly represented, followed by early 20s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463468197"/>
                  </a:ext>
                </a:extLst>
              </a:tr>
              <a:tr h="1098112">
                <a:tc>
                  <a:txBody>
                    <a:bodyPr/>
                    <a:lstStyle/>
                    <a:p>
                      <a:r>
                        <a:rPr lang="en-US" b="1" dirty="0">
                          <a:solidFill>
                            <a:schemeClr val="tx1"/>
                          </a:solidFill>
                        </a:rPr>
                        <a:t>Sex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b="1" dirty="0">
                          <a:solidFill>
                            <a:schemeClr val="tx1"/>
                          </a:solidFill>
                        </a:rPr>
                        <a:t>Males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998171162"/>
                  </a:ext>
                </a:extLst>
              </a:tr>
              <a:tr h="1098112">
                <a:tc>
                  <a:txBody>
                    <a:bodyPr/>
                    <a:lstStyle/>
                    <a:p>
                      <a:r>
                        <a:rPr lang="en-US" b="0" dirty="0">
                          <a:solidFill>
                            <a:schemeClr val="tx1"/>
                          </a:solidFill>
                        </a:rPr>
                        <a:t>Heat Map/scatter plot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Evenly spread out among the neighborhoods in Detroit</a:t>
                      </a:r>
                      <a:endParaRPr lang="en-US" b="1" dirty="0">
                        <a:solidFill>
                          <a:schemeClr val="bg1"/>
                        </a:solidFill>
                      </a:endParaRPr>
                    </a:p>
                    <a:p>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46441645"/>
                  </a:ext>
                </a:extLst>
              </a:tr>
              <a:tr h="1098112">
                <a:tc>
                  <a:txBody>
                    <a:bodyPr/>
                    <a:lstStyle/>
                    <a:p>
                      <a:r>
                        <a:rPr lang="en-US" b="0" dirty="0">
                          <a:solidFill>
                            <a:schemeClr val="tx1"/>
                          </a:solidFill>
                        </a:rPr>
                        <a:t>2018 prediction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solidFill>
                            <a:schemeClr val="tx1"/>
                          </a:solidFill>
                        </a:rPr>
                        <a:t>Predict more homicides than the previous year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solidFill>
                            <a:schemeClr val="tx1"/>
                          </a:solidFill>
                        </a:rPr>
                        <a:t>Increases post dip in October 2018</a:t>
                      </a:r>
                      <a:endParaRPr lang="en-US" altLang="zh-CN"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65234904"/>
                  </a:ext>
                </a:extLst>
              </a:tr>
            </a:tbl>
          </a:graphicData>
        </a:graphic>
      </p:graphicFrame>
      <p:grpSp>
        <p:nvGrpSpPr>
          <p:cNvPr id="25" name="Group 24">
            <a:extLst>
              <a:ext uri="{FF2B5EF4-FFF2-40B4-BE49-F238E27FC236}">
                <a16:creationId xmlns:a16="http://schemas.microsoft.com/office/drawing/2014/main" id="{B76896AF-38AA-409B-AE66-9577E9FC70F7}"/>
              </a:ext>
            </a:extLst>
          </p:cNvPr>
          <p:cNvGrpSpPr/>
          <p:nvPr/>
        </p:nvGrpSpPr>
        <p:grpSpPr>
          <a:xfrm>
            <a:off x="6158576" y="711843"/>
            <a:ext cx="5746791" cy="5850904"/>
            <a:chOff x="6158576" y="711843"/>
            <a:chExt cx="5746791" cy="5850904"/>
          </a:xfrm>
        </p:grpSpPr>
        <p:sp>
          <p:nvSpPr>
            <p:cNvPr id="18" name="Rectangle 17">
              <a:extLst>
                <a:ext uri="{FF2B5EF4-FFF2-40B4-BE49-F238E27FC236}">
                  <a16:creationId xmlns:a16="http://schemas.microsoft.com/office/drawing/2014/main" id="{1C484668-4A05-4DFC-AD92-9BE747404EF8}"/>
                </a:ext>
              </a:extLst>
            </p:cNvPr>
            <p:cNvSpPr/>
            <p:nvPr/>
          </p:nvSpPr>
          <p:spPr>
            <a:xfrm>
              <a:off x="6158576" y="711843"/>
              <a:ext cx="5746791" cy="5850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337B2A2-6756-4F77-9761-CCACA189589E}"/>
                </a:ext>
              </a:extLst>
            </p:cNvPr>
            <p:cNvSpPr txBox="1"/>
            <p:nvPr/>
          </p:nvSpPr>
          <p:spPr>
            <a:xfrm>
              <a:off x="8399363" y="4001918"/>
              <a:ext cx="1620456" cy="276999"/>
            </a:xfrm>
            <a:prstGeom prst="rect">
              <a:avLst/>
            </a:prstGeom>
            <a:noFill/>
          </p:spPr>
          <p:txBody>
            <a:bodyPr wrap="square" rtlCol="0">
              <a:spAutoFit/>
            </a:bodyPr>
            <a:lstStyle/>
            <a:p>
              <a:pPr algn="ctr"/>
              <a:r>
                <a:rPr lang="en-US" sz="1200" b="1" dirty="0"/>
                <a:t>Sex</a:t>
              </a:r>
            </a:p>
          </p:txBody>
        </p:sp>
        <p:sp>
          <p:nvSpPr>
            <p:cNvPr id="12" name="TextBox 11">
              <a:extLst>
                <a:ext uri="{FF2B5EF4-FFF2-40B4-BE49-F238E27FC236}">
                  <a16:creationId xmlns:a16="http://schemas.microsoft.com/office/drawing/2014/main" id="{E6710210-AEDC-4D93-954A-ADA416555D47}"/>
                </a:ext>
              </a:extLst>
            </p:cNvPr>
            <p:cNvSpPr txBox="1"/>
            <p:nvPr/>
          </p:nvSpPr>
          <p:spPr>
            <a:xfrm>
              <a:off x="8399363" y="799468"/>
              <a:ext cx="1620456" cy="276999"/>
            </a:xfrm>
            <a:prstGeom prst="rect">
              <a:avLst/>
            </a:prstGeom>
            <a:noFill/>
          </p:spPr>
          <p:txBody>
            <a:bodyPr wrap="square" rtlCol="0">
              <a:spAutoFit/>
            </a:bodyPr>
            <a:lstStyle/>
            <a:p>
              <a:pPr algn="ctr"/>
              <a:r>
                <a:rPr lang="en-US" sz="1200" b="1" dirty="0"/>
                <a:t>Age groups</a:t>
              </a:r>
            </a:p>
          </p:txBody>
        </p:sp>
      </p:grpSp>
      <p:cxnSp>
        <p:nvCxnSpPr>
          <p:cNvPr id="15" name="Straight Connector 14">
            <a:extLst>
              <a:ext uri="{FF2B5EF4-FFF2-40B4-BE49-F238E27FC236}">
                <a16:creationId xmlns:a16="http://schemas.microsoft.com/office/drawing/2014/main" id="{76C7A05D-1E27-4C2D-8C6F-F7E0129944F6}"/>
              </a:ext>
            </a:extLst>
          </p:cNvPr>
          <p:cNvCxnSpPr>
            <a:cxnSpLocks/>
          </p:cNvCxnSpPr>
          <p:nvPr/>
        </p:nvCxnSpPr>
        <p:spPr>
          <a:xfrm>
            <a:off x="6158576" y="3953477"/>
            <a:ext cx="5884012"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0E9979E5-544C-4B1F-BA1D-C57CFC24868C}"/>
              </a:ext>
            </a:extLst>
          </p:cNvPr>
          <p:cNvPicPr>
            <a:picLocks noChangeAspect="1"/>
          </p:cNvPicPr>
          <p:nvPr/>
        </p:nvPicPr>
        <p:blipFill rotWithShape="1">
          <a:blip r:embed="rId2"/>
          <a:srcRect l="52383"/>
          <a:stretch/>
        </p:blipFill>
        <p:spPr>
          <a:xfrm>
            <a:off x="6584758" y="4243284"/>
            <a:ext cx="5031647" cy="2319462"/>
          </a:xfrm>
          <a:prstGeom prst="rect">
            <a:avLst/>
          </a:prstGeom>
        </p:spPr>
      </p:pic>
      <p:pic>
        <p:nvPicPr>
          <p:cNvPr id="14" name="Picture 13">
            <a:extLst>
              <a:ext uri="{FF2B5EF4-FFF2-40B4-BE49-F238E27FC236}">
                <a16:creationId xmlns:a16="http://schemas.microsoft.com/office/drawing/2014/main" id="{EAEEDA83-CED7-4AF3-BA4B-92CF20487671}"/>
              </a:ext>
            </a:extLst>
          </p:cNvPr>
          <p:cNvPicPr/>
          <p:nvPr/>
        </p:nvPicPr>
        <p:blipFill rotWithShape="1">
          <a:blip r:embed="rId3"/>
          <a:srcRect l="8171"/>
          <a:stretch/>
        </p:blipFill>
        <p:spPr>
          <a:xfrm>
            <a:off x="6732801" y="1019189"/>
            <a:ext cx="4953579" cy="2837826"/>
          </a:xfrm>
          <a:prstGeom prst="rect">
            <a:avLst/>
          </a:prstGeom>
        </p:spPr>
      </p:pic>
    </p:spTree>
    <p:extLst>
      <p:ext uri="{BB962C8B-B14F-4D97-AF65-F5344CB8AC3E}">
        <p14:creationId xmlns:p14="http://schemas.microsoft.com/office/powerpoint/2010/main" val="18679933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CC6DF3A9-ACCA-4BFB-8FA1-CE5E93786145}"/>
              </a:ext>
            </a:extLst>
          </p:cNvPr>
          <p:cNvGraphicFramePr>
            <a:graphicFrameLocks noGrp="1"/>
          </p:cNvGraphicFramePr>
          <p:nvPr>
            <p:extLst>
              <p:ext uri="{D42A27DB-BD31-4B8C-83A1-F6EECF244321}">
                <p14:modId xmlns:p14="http://schemas.microsoft.com/office/powerpoint/2010/main" val="4151644462"/>
              </p:ext>
            </p:extLst>
          </p:nvPr>
        </p:nvGraphicFramePr>
        <p:xfrm>
          <a:off x="410901" y="711843"/>
          <a:ext cx="5491988" cy="5850903"/>
        </p:xfrm>
        <a:graphic>
          <a:graphicData uri="http://schemas.openxmlformats.org/drawingml/2006/table">
            <a:tbl>
              <a:tblPr firstRow="1" bandRow="1">
                <a:tableStyleId>{F5AB1C69-6EDB-4FF4-983F-18BD219EF322}</a:tableStyleId>
              </a:tblPr>
              <a:tblGrid>
                <a:gridCol w="2046781">
                  <a:extLst>
                    <a:ext uri="{9D8B030D-6E8A-4147-A177-3AD203B41FA5}">
                      <a16:colId xmlns:a16="http://schemas.microsoft.com/office/drawing/2014/main" val="3760555723"/>
                    </a:ext>
                  </a:extLst>
                </a:gridCol>
                <a:gridCol w="3445207">
                  <a:extLst>
                    <a:ext uri="{9D8B030D-6E8A-4147-A177-3AD203B41FA5}">
                      <a16:colId xmlns:a16="http://schemas.microsoft.com/office/drawing/2014/main" val="3470223143"/>
                    </a:ext>
                  </a:extLst>
                </a:gridCol>
              </a:tblGrid>
              <a:tr h="645185">
                <a:tc gridSpan="2">
                  <a:txBody>
                    <a:bodyPr/>
                    <a:lstStyle/>
                    <a:p>
                      <a:pPr lvl="0" algn="ctr"/>
                      <a:r>
                        <a:rPr lang="en-US" sz="2800" b="1" dirty="0">
                          <a:solidFill>
                            <a:schemeClr val="tx1"/>
                          </a:solidFill>
                        </a:rPr>
                        <a:t>Detroit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b="1" dirty="0">
                        <a:solidFill>
                          <a:schemeClr val="bg1"/>
                        </a:solidFill>
                      </a:endParaRPr>
                    </a:p>
                  </a:txBody>
                  <a:tcPr/>
                </a:tc>
                <a:extLst>
                  <a:ext uri="{0D108BD9-81ED-4DB2-BD59-A6C34878D82A}">
                    <a16:rowId xmlns:a16="http://schemas.microsoft.com/office/drawing/2014/main" val="3485244619"/>
                  </a:ext>
                </a:extLst>
              </a:tr>
              <a:tr h="813270">
                <a:tc>
                  <a:txBody>
                    <a:bodyPr/>
                    <a:lstStyle/>
                    <a:p>
                      <a:r>
                        <a:rPr lang="en-US" b="0" dirty="0">
                          <a:solidFill>
                            <a:schemeClr val="tx1"/>
                          </a:solidFill>
                        </a:rPr>
                        <a:t>Race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b="0" dirty="0">
                          <a:solidFill>
                            <a:schemeClr val="tx1"/>
                          </a:solidFill>
                        </a:rPr>
                        <a:t>Predominantly African Americans hardly any Asians since 2012!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31020039"/>
                  </a:ext>
                </a:extLst>
              </a:tr>
              <a:tr h="1098112">
                <a:tc>
                  <a:txBody>
                    <a:bodyPr/>
                    <a:lstStyle/>
                    <a:p>
                      <a:r>
                        <a:rPr lang="en-US" b="0" dirty="0">
                          <a:solidFill>
                            <a:schemeClr val="tx1"/>
                          </a:solidFill>
                        </a:rPr>
                        <a: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dirty="0"/>
                        <a:t>Old Adults (40-60) more highly represented, followed by early 20s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63468197"/>
                  </a:ext>
                </a:extLst>
              </a:tr>
              <a:tr h="1098112">
                <a:tc>
                  <a:txBody>
                    <a:bodyPr/>
                    <a:lstStyle/>
                    <a:p>
                      <a:r>
                        <a:rPr lang="en-US" b="0" dirty="0">
                          <a:solidFill>
                            <a:schemeClr val="tx1"/>
                          </a:solidFill>
                        </a:rPr>
                        <a:t>Sex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rPr>
                        <a:t>Males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98171162"/>
                  </a:ext>
                </a:extLst>
              </a:tr>
              <a:tr h="1098112">
                <a:tc>
                  <a:txBody>
                    <a:bodyPr/>
                    <a:lstStyle/>
                    <a:p>
                      <a:r>
                        <a:rPr lang="en-US" b="1" dirty="0">
                          <a:solidFill>
                            <a:schemeClr val="tx1"/>
                          </a:solidFill>
                        </a:rPr>
                        <a:t>Heat Map/scatter plot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b="0" dirty="0">
                          <a:solidFill>
                            <a:schemeClr val="tx1"/>
                          </a:solidFill>
                        </a:rPr>
                        <a:t>Evenly spread out among the neighborhoods in Detroit</a:t>
                      </a:r>
                      <a:endParaRPr lang="en-US"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46441645"/>
                  </a:ext>
                </a:extLst>
              </a:tr>
              <a:tr h="1098112">
                <a:tc>
                  <a:txBody>
                    <a:bodyPr/>
                    <a:lstStyle/>
                    <a:p>
                      <a:r>
                        <a:rPr lang="en-US" b="0" dirty="0">
                          <a:solidFill>
                            <a:schemeClr val="tx1"/>
                          </a:solidFill>
                        </a:rPr>
                        <a:t>2018 prediction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solidFill>
                            <a:schemeClr val="tx1"/>
                          </a:solidFill>
                        </a:rPr>
                        <a:t>Predict more homicides than the previous year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solidFill>
                            <a:schemeClr val="tx1"/>
                          </a:solidFill>
                        </a:rPr>
                        <a:t>Increases post dip in October 2018</a:t>
                      </a:r>
                      <a:endParaRPr lang="en-US" altLang="zh-CN"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65234904"/>
                  </a:ext>
                </a:extLst>
              </a:tr>
            </a:tbl>
          </a:graphicData>
        </a:graphic>
      </p:graphicFrame>
      <p:cxnSp>
        <p:nvCxnSpPr>
          <p:cNvPr id="15" name="Straight Connector 14">
            <a:extLst>
              <a:ext uri="{FF2B5EF4-FFF2-40B4-BE49-F238E27FC236}">
                <a16:creationId xmlns:a16="http://schemas.microsoft.com/office/drawing/2014/main" id="{76C7A05D-1E27-4C2D-8C6F-F7E0129944F6}"/>
              </a:ext>
            </a:extLst>
          </p:cNvPr>
          <p:cNvCxnSpPr>
            <a:cxnSpLocks/>
          </p:cNvCxnSpPr>
          <p:nvPr/>
        </p:nvCxnSpPr>
        <p:spPr>
          <a:xfrm>
            <a:off x="6158576" y="3637294"/>
            <a:ext cx="5884012"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167FF183-CC33-4DB7-8D6A-4A304FC5694B}"/>
              </a:ext>
            </a:extLst>
          </p:cNvPr>
          <p:cNvPicPr>
            <a:picLocks noChangeAspect="1"/>
          </p:cNvPicPr>
          <p:nvPr/>
        </p:nvPicPr>
        <p:blipFill>
          <a:blip r:embed="rId3"/>
          <a:stretch>
            <a:fillRect/>
          </a:stretch>
        </p:blipFill>
        <p:spPr>
          <a:xfrm>
            <a:off x="6158576" y="711842"/>
            <a:ext cx="5762078" cy="5850902"/>
          </a:xfrm>
          <a:prstGeom prst="rect">
            <a:avLst/>
          </a:prstGeom>
        </p:spPr>
      </p:pic>
    </p:spTree>
    <p:extLst>
      <p:ext uri="{BB962C8B-B14F-4D97-AF65-F5344CB8AC3E}">
        <p14:creationId xmlns:p14="http://schemas.microsoft.com/office/powerpoint/2010/main" val="75467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CC6DF3A9-ACCA-4BFB-8FA1-CE5E93786145}"/>
              </a:ext>
            </a:extLst>
          </p:cNvPr>
          <p:cNvGraphicFramePr>
            <a:graphicFrameLocks noGrp="1"/>
          </p:cNvGraphicFramePr>
          <p:nvPr>
            <p:extLst>
              <p:ext uri="{D42A27DB-BD31-4B8C-83A1-F6EECF244321}">
                <p14:modId xmlns:p14="http://schemas.microsoft.com/office/powerpoint/2010/main" val="2375641511"/>
              </p:ext>
            </p:extLst>
          </p:nvPr>
        </p:nvGraphicFramePr>
        <p:xfrm>
          <a:off x="410901" y="711843"/>
          <a:ext cx="5491988" cy="5850903"/>
        </p:xfrm>
        <a:graphic>
          <a:graphicData uri="http://schemas.openxmlformats.org/drawingml/2006/table">
            <a:tbl>
              <a:tblPr firstRow="1" bandRow="1">
                <a:tableStyleId>{F5AB1C69-6EDB-4FF4-983F-18BD219EF322}</a:tableStyleId>
              </a:tblPr>
              <a:tblGrid>
                <a:gridCol w="2046781">
                  <a:extLst>
                    <a:ext uri="{9D8B030D-6E8A-4147-A177-3AD203B41FA5}">
                      <a16:colId xmlns:a16="http://schemas.microsoft.com/office/drawing/2014/main" val="3760555723"/>
                    </a:ext>
                  </a:extLst>
                </a:gridCol>
                <a:gridCol w="3445207">
                  <a:extLst>
                    <a:ext uri="{9D8B030D-6E8A-4147-A177-3AD203B41FA5}">
                      <a16:colId xmlns:a16="http://schemas.microsoft.com/office/drawing/2014/main" val="3470223143"/>
                    </a:ext>
                  </a:extLst>
                </a:gridCol>
              </a:tblGrid>
              <a:tr h="645185">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chemeClr val="tx1"/>
                          </a:solidFill>
                        </a:rPr>
                        <a:t>Detroit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b="1" dirty="0">
                        <a:solidFill>
                          <a:schemeClr val="bg1"/>
                        </a:solidFill>
                      </a:endParaRPr>
                    </a:p>
                  </a:txBody>
                  <a:tcPr/>
                </a:tc>
                <a:extLst>
                  <a:ext uri="{0D108BD9-81ED-4DB2-BD59-A6C34878D82A}">
                    <a16:rowId xmlns:a16="http://schemas.microsoft.com/office/drawing/2014/main" val="3485244619"/>
                  </a:ext>
                </a:extLst>
              </a:tr>
              <a:tr h="813270">
                <a:tc>
                  <a:txBody>
                    <a:bodyPr/>
                    <a:lstStyle/>
                    <a:p>
                      <a:r>
                        <a:rPr lang="en-US" b="0" dirty="0">
                          <a:solidFill>
                            <a:schemeClr val="tx1"/>
                          </a:solidFill>
                        </a:rPr>
                        <a:t>Race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b="0" dirty="0">
                          <a:solidFill>
                            <a:schemeClr val="tx1"/>
                          </a:solidFill>
                        </a:rPr>
                        <a:t>Predominantly African Americans hardly any Asians since 2012!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31020039"/>
                  </a:ext>
                </a:extLst>
              </a:tr>
              <a:tr h="1098112">
                <a:tc>
                  <a:txBody>
                    <a:bodyPr/>
                    <a:lstStyle/>
                    <a:p>
                      <a:r>
                        <a:rPr lang="en-US" b="0" dirty="0">
                          <a:solidFill>
                            <a:schemeClr val="tx1"/>
                          </a:solidFill>
                        </a:rPr>
                        <a: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dirty="0"/>
                        <a:t>Old Adults (40-60) more highly represented, followed by early 20s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63468197"/>
                  </a:ext>
                </a:extLst>
              </a:tr>
              <a:tr h="1098112">
                <a:tc>
                  <a:txBody>
                    <a:bodyPr/>
                    <a:lstStyle/>
                    <a:p>
                      <a:r>
                        <a:rPr lang="en-US" b="0" dirty="0">
                          <a:solidFill>
                            <a:schemeClr val="tx1"/>
                          </a:solidFill>
                        </a:rPr>
                        <a:t>Sex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rPr>
                        <a:t>Males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98171162"/>
                  </a:ext>
                </a:extLst>
              </a:tr>
              <a:tr h="1098112">
                <a:tc>
                  <a:txBody>
                    <a:bodyPr/>
                    <a:lstStyle/>
                    <a:p>
                      <a:r>
                        <a:rPr lang="en-US" b="1" dirty="0">
                          <a:solidFill>
                            <a:schemeClr val="tx1"/>
                          </a:solidFill>
                        </a:rPr>
                        <a:t>Heat Map/scatter plot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Evenly spread out among the neighborhoods in Detroit</a:t>
                      </a:r>
                      <a:endParaRPr lang="en-US" b="1" dirty="0">
                        <a:solidFill>
                          <a:schemeClr val="bg1"/>
                        </a:solidFill>
                      </a:endParaRPr>
                    </a:p>
                    <a:p>
                      <a:endParaRPr lang="en-US"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46441645"/>
                  </a:ext>
                </a:extLst>
              </a:tr>
              <a:tr h="1098112">
                <a:tc>
                  <a:txBody>
                    <a:bodyPr/>
                    <a:lstStyle/>
                    <a:p>
                      <a:r>
                        <a:rPr lang="en-US" b="0" dirty="0">
                          <a:solidFill>
                            <a:schemeClr val="tx1"/>
                          </a:solidFill>
                        </a:rPr>
                        <a:t>2018 prediction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solidFill>
                            <a:schemeClr val="tx1"/>
                          </a:solidFill>
                        </a:rPr>
                        <a:t>Predict more homicides than the previous year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solidFill>
                            <a:schemeClr val="tx1"/>
                          </a:solidFill>
                        </a:rPr>
                        <a:t>Increases post dip in October 2018</a:t>
                      </a:r>
                      <a:endParaRPr lang="en-US" altLang="zh-CN"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65234904"/>
                  </a:ext>
                </a:extLst>
              </a:tr>
            </a:tbl>
          </a:graphicData>
        </a:graphic>
      </p:graphicFrame>
      <p:cxnSp>
        <p:nvCxnSpPr>
          <p:cNvPr id="15" name="Straight Connector 14">
            <a:extLst>
              <a:ext uri="{FF2B5EF4-FFF2-40B4-BE49-F238E27FC236}">
                <a16:creationId xmlns:a16="http://schemas.microsoft.com/office/drawing/2014/main" id="{76C7A05D-1E27-4C2D-8C6F-F7E0129944F6}"/>
              </a:ext>
            </a:extLst>
          </p:cNvPr>
          <p:cNvCxnSpPr>
            <a:cxnSpLocks/>
          </p:cNvCxnSpPr>
          <p:nvPr/>
        </p:nvCxnSpPr>
        <p:spPr>
          <a:xfrm>
            <a:off x="6158576" y="3637294"/>
            <a:ext cx="5884012"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3AB9FBCC-4AA6-412F-AE58-C9C4F185A4C4}"/>
              </a:ext>
            </a:extLst>
          </p:cNvPr>
          <p:cNvPicPr>
            <a:picLocks noChangeAspect="1"/>
          </p:cNvPicPr>
          <p:nvPr/>
        </p:nvPicPr>
        <p:blipFill>
          <a:blip r:embed="rId2"/>
          <a:stretch>
            <a:fillRect/>
          </a:stretch>
        </p:blipFill>
        <p:spPr>
          <a:xfrm>
            <a:off x="6158577" y="711843"/>
            <a:ext cx="5762078" cy="5905500"/>
          </a:xfrm>
          <a:prstGeom prst="rect">
            <a:avLst/>
          </a:prstGeom>
        </p:spPr>
      </p:pic>
    </p:spTree>
    <p:extLst>
      <p:ext uri="{BB962C8B-B14F-4D97-AF65-F5344CB8AC3E}">
        <p14:creationId xmlns:p14="http://schemas.microsoft.com/office/powerpoint/2010/main" val="16852569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C484668-4A05-4DFC-AD92-9BE747404EF8}"/>
              </a:ext>
            </a:extLst>
          </p:cNvPr>
          <p:cNvSpPr/>
          <p:nvPr/>
        </p:nvSpPr>
        <p:spPr>
          <a:xfrm>
            <a:off x="6158576" y="1165412"/>
            <a:ext cx="5746791" cy="4733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8" name="Table 7">
            <a:extLst>
              <a:ext uri="{FF2B5EF4-FFF2-40B4-BE49-F238E27FC236}">
                <a16:creationId xmlns:a16="http://schemas.microsoft.com/office/drawing/2014/main" id="{CC6DF3A9-ACCA-4BFB-8FA1-CE5E93786145}"/>
              </a:ext>
            </a:extLst>
          </p:cNvPr>
          <p:cNvGraphicFramePr>
            <a:graphicFrameLocks noGrp="1"/>
          </p:cNvGraphicFramePr>
          <p:nvPr>
            <p:extLst>
              <p:ext uri="{D42A27DB-BD31-4B8C-83A1-F6EECF244321}">
                <p14:modId xmlns:p14="http://schemas.microsoft.com/office/powerpoint/2010/main" val="528068049"/>
              </p:ext>
            </p:extLst>
          </p:nvPr>
        </p:nvGraphicFramePr>
        <p:xfrm>
          <a:off x="410901" y="711843"/>
          <a:ext cx="5491988" cy="5941511"/>
        </p:xfrm>
        <a:graphic>
          <a:graphicData uri="http://schemas.openxmlformats.org/drawingml/2006/table">
            <a:tbl>
              <a:tblPr firstRow="1" bandRow="1">
                <a:tableStyleId>{F5AB1C69-6EDB-4FF4-983F-18BD219EF322}</a:tableStyleId>
              </a:tblPr>
              <a:tblGrid>
                <a:gridCol w="2046781">
                  <a:extLst>
                    <a:ext uri="{9D8B030D-6E8A-4147-A177-3AD203B41FA5}">
                      <a16:colId xmlns:a16="http://schemas.microsoft.com/office/drawing/2014/main" val="3760555723"/>
                    </a:ext>
                  </a:extLst>
                </a:gridCol>
                <a:gridCol w="3445207">
                  <a:extLst>
                    <a:ext uri="{9D8B030D-6E8A-4147-A177-3AD203B41FA5}">
                      <a16:colId xmlns:a16="http://schemas.microsoft.com/office/drawing/2014/main" val="3470223143"/>
                    </a:ext>
                  </a:extLst>
                </a:gridCol>
              </a:tblGrid>
              <a:tr h="645185">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chemeClr val="tx1"/>
                          </a:solidFill>
                        </a:rPr>
                        <a:t>Detroit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b="1" dirty="0">
                        <a:solidFill>
                          <a:schemeClr val="bg1"/>
                        </a:solidFill>
                      </a:endParaRPr>
                    </a:p>
                  </a:txBody>
                  <a:tcPr/>
                </a:tc>
                <a:extLst>
                  <a:ext uri="{0D108BD9-81ED-4DB2-BD59-A6C34878D82A}">
                    <a16:rowId xmlns:a16="http://schemas.microsoft.com/office/drawing/2014/main" val="3485244619"/>
                  </a:ext>
                </a:extLst>
              </a:tr>
              <a:tr h="813270">
                <a:tc>
                  <a:txBody>
                    <a:bodyPr/>
                    <a:lstStyle/>
                    <a:p>
                      <a:r>
                        <a:rPr lang="en-US" b="0" dirty="0">
                          <a:solidFill>
                            <a:schemeClr val="tx1"/>
                          </a:solidFill>
                        </a:rPr>
                        <a:t>Race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b="0" dirty="0">
                          <a:solidFill>
                            <a:schemeClr val="tx1"/>
                          </a:solidFill>
                        </a:rPr>
                        <a:t>Predominantly African Americans hardly any Asians since 2012!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31020039"/>
                  </a:ext>
                </a:extLst>
              </a:tr>
              <a:tr h="1098112">
                <a:tc>
                  <a:txBody>
                    <a:bodyPr/>
                    <a:lstStyle/>
                    <a:p>
                      <a:r>
                        <a:rPr lang="en-US" b="0" dirty="0">
                          <a:solidFill>
                            <a:schemeClr val="tx1"/>
                          </a:solidFill>
                        </a:rPr>
                        <a: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dirty="0"/>
                        <a:t>Old Adults (40-60) more highly represented, followed by early 20s</a:t>
                      </a:r>
                    </a:p>
                    <a:p>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63468197"/>
                  </a:ext>
                </a:extLst>
              </a:tr>
              <a:tr h="1098112">
                <a:tc>
                  <a:txBody>
                    <a:bodyPr/>
                    <a:lstStyle/>
                    <a:p>
                      <a:r>
                        <a:rPr lang="en-US" b="0" dirty="0">
                          <a:solidFill>
                            <a:schemeClr val="tx1"/>
                          </a:solidFill>
                        </a:rPr>
                        <a:t>Sex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rPr>
                        <a:t>Males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98171162"/>
                  </a:ext>
                </a:extLst>
              </a:tr>
              <a:tr h="1098112">
                <a:tc>
                  <a:txBody>
                    <a:bodyPr/>
                    <a:lstStyle/>
                    <a:p>
                      <a:r>
                        <a:rPr lang="en-US" b="0" dirty="0">
                          <a:solidFill>
                            <a:schemeClr val="tx1"/>
                          </a:solidFill>
                        </a:rPr>
                        <a:t>Heat Map/scatter plot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Evenly spread out among the neighborhoods in Detroit</a:t>
                      </a:r>
                      <a:endParaRPr lang="en-US" b="1" dirty="0">
                        <a:solidFill>
                          <a:schemeClr val="bg1"/>
                        </a:solidFill>
                      </a:endParaRPr>
                    </a:p>
                    <a:p>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46441645"/>
                  </a:ext>
                </a:extLst>
              </a:tr>
              <a:tr h="1098112">
                <a:tc>
                  <a:txBody>
                    <a:bodyPr/>
                    <a:lstStyle/>
                    <a:p>
                      <a:r>
                        <a:rPr lang="en-US" b="1" dirty="0">
                          <a:solidFill>
                            <a:schemeClr val="tx1"/>
                          </a:solidFill>
                        </a:rPr>
                        <a:t>2018 prediction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Predict more </a:t>
                      </a:r>
                      <a:r>
                        <a:rPr lang="en-US" altLang="zh-CN" b="0" dirty="0">
                          <a:solidFill>
                            <a:schemeClr val="tx1"/>
                          </a:solidFill>
                        </a:rPr>
                        <a:t>homicides</a:t>
                      </a:r>
                      <a:r>
                        <a:rPr lang="en-US" b="0" dirty="0">
                          <a:solidFill>
                            <a:schemeClr val="tx1"/>
                          </a:solidFill>
                        </a:rPr>
                        <a:t> than the previous year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Increases post dip in October 2018</a:t>
                      </a:r>
                      <a:endParaRPr lang="en-US" b="1" dirty="0">
                        <a:solidFill>
                          <a:schemeClr val="bg1"/>
                        </a:solidFill>
                      </a:endParaRPr>
                    </a:p>
                    <a:p>
                      <a:endParaRPr lang="en-US"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265234904"/>
                  </a:ext>
                </a:extLst>
              </a:tr>
            </a:tbl>
          </a:graphicData>
        </a:graphic>
      </p:graphicFrame>
      <p:pic>
        <p:nvPicPr>
          <p:cNvPr id="5" name="Picture 4">
            <a:extLst>
              <a:ext uri="{FF2B5EF4-FFF2-40B4-BE49-F238E27FC236}">
                <a16:creationId xmlns:a16="http://schemas.microsoft.com/office/drawing/2014/main" id="{B354E6EA-AAF8-4B22-9B51-1804F86BCBEC}"/>
              </a:ext>
            </a:extLst>
          </p:cNvPr>
          <p:cNvPicPr>
            <a:picLocks noChangeAspect="1"/>
          </p:cNvPicPr>
          <p:nvPr/>
        </p:nvPicPr>
        <p:blipFill>
          <a:blip r:embed="rId2"/>
          <a:stretch>
            <a:fillRect/>
          </a:stretch>
        </p:blipFill>
        <p:spPr>
          <a:xfrm>
            <a:off x="6188089" y="1512035"/>
            <a:ext cx="5717278" cy="4180553"/>
          </a:xfrm>
          <a:prstGeom prst="rect">
            <a:avLst/>
          </a:prstGeom>
        </p:spPr>
      </p:pic>
    </p:spTree>
    <p:extLst>
      <p:ext uri="{BB962C8B-B14F-4D97-AF65-F5344CB8AC3E}">
        <p14:creationId xmlns:p14="http://schemas.microsoft.com/office/powerpoint/2010/main" val="1865057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C484668-4A05-4DFC-AD92-9BE747404EF8}"/>
              </a:ext>
            </a:extLst>
          </p:cNvPr>
          <p:cNvSpPr/>
          <p:nvPr/>
        </p:nvSpPr>
        <p:spPr>
          <a:xfrm>
            <a:off x="6158576" y="1165412"/>
            <a:ext cx="5746791" cy="4733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8" name="Table 7">
            <a:extLst>
              <a:ext uri="{FF2B5EF4-FFF2-40B4-BE49-F238E27FC236}">
                <a16:creationId xmlns:a16="http://schemas.microsoft.com/office/drawing/2014/main" id="{CC6DF3A9-ACCA-4BFB-8FA1-CE5E93786145}"/>
              </a:ext>
            </a:extLst>
          </p:cNvPr>
          <p:cNvGraphicFramePr>
            <a:graphicFrameLocks noGrp="1"/>
          </p:cNvGraphicFramePr>
          <p:nvPr>
            <p:extLst>
              <p:ext uri="{D42A27DB-BD31-4B8C-83A1-F6EECF244321}">
                <p14:modId xmlns:p14="http://schemas.microsoft.com/office/powerpoint/2010/main" val="4266808922"/>
              </p:ext>
            </p:extLst>
          </p:nvPr>
        </p:nvGraphicFramePr>
        <p:xfrm>
          <a:off x="410901" y="711843"/>
          <a:ext cx="5491988" cy="5850903"/>
        </p:xfrm>
        <a:graphic>
          <a:graphicData uri="http://schemas.openxmlformats.org/drawingml/2006/table">
            <a:tbl>
              <a:tblPr firstRow="1" bandRow="1">
                <a:tableStyleId>{F5AB1C69-6EDB-4FF4-983F-18BD219EF322}</a:tableStyleId>
              </a:tblPr>
              <a:tblGrid>
                <a:gridCol w="2046781">
                  <a:extLst>
                    <a:ext uri="{9D8B030D-6E8A-4147-A177-3AD203B41FA5}">
                      <a16:colId xmlns:a16="http://schemas.microsoft.com/office/drawing/2014/main" val="3760555723"/>
                    </a:ext>
                  </a:extLst>
                </a:gridCol>
                <a:gridCol w="3445207">
                  <a:extLst>
                    <a:ext uri="{9D8B030D-6E8A-4147-A177-3AD203B41FA5}">
                      <a16:colId xmlns:a16="http://schemas.microsoft.com/office/drawing/2014/main" val="3470223143"/>
                    </a:ext>
                  </a:extLst>
                </a:gridCol>
              </a:tblGrid>
              <a:tr h="645185">
                <a:tc gridSpan="2">
                  <a:txBody>
                    <a:bodyPr/>
                    <a:lstStyle/>
                    <a:p>
                      <a:pPr lvl="0" algn="ctr"/>
                      <a:r>
                        <a:rPr lang="en-US" sz="2800" b="1" dirty="0">
                          <a:solidFill>
                            <a:schemeClr val="tx1"/>
                          </a:solidFill>
                        </a:rPr>
                        <a:t>Los Angeles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b="1" dirty="0">
                        <a:solidFill>
                          <a:schemeClr val="bg1"/>
                        </a:solidFill>
                      </a:endParaRPr>
                    </a:p>
                  </a:txBody>
                  <a:tcPr/>
                </a:tc>
                <a:extLst>
                  <a:ext uri="{0D108BD9-81ED-4DB2-BD59-A6C34878D82A}">
                    <a16:rowId xmlns:a16="http://schemas.microsoft.com/office/drawing/2014/main" val="3485244619"/>
                  </a:ext>
                </a:extLst>
              </a:tr>
              <a:tr h="813270">
                <a:tc>
                  <a:txBody>
                    <a:bodyPr/>
                    <a:lstStyle/>
                    <a:p>
                      <a:r>
                        <a:rPr lang="en-US" b="1" dirty="0">
                          <a:solidFill>
                            <a:schemeClr val="tx1"/>
                          </a:solidFill>
                        </a:rPr>
                        <a:t>Race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b="1" dirty="0">
                          <a:solidFill>
                            <a:schemeClr val="tx1"/>
                          </a:solidFill>
                        </a:rPr>
                        <a:t>Predominantly Hispanic followed by African Americans!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1020039"/>
                  </a:ext>
                </a:extLst>
              </a:tr>
              <a:tr h="1098112">
                <a:tc>
                  <a:txBody>
                    <a:bodyPr/>
                    <a:lstStyle/>
                    <a:p>
                      <a:r>
                        <a:rPr lang="en-US" b="0" dirty="0">
                          <a:solidFill>
                            <a:schemeClr val="tx1"/>
                          </a:solidFill>
                        </a:rPr>
                        <a: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Old Adults (40-60) more highly represented, followed by 30s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63468197"/>
                  </a:ext>
                </a:extLst>
              </a:tr>
              <a:tr h="1098112">
                <a:tc>
                  <a:txBody>
                    <a:bodyPr/>
                    <a:lstStyle/>
                    <a:p>
                      <a:r>
                        <a:rPr lang="en-US" b="0" dirty="0">
                          <a:solidFill>
                            <a:schemeClr val="tx1"/>
                          </a:solidFill>
                        </a:rPr>
                        <a:t>Sex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rPr>
                        <a:t>Males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98171162"/>
                  </a:ext>
                </a:extLst>
              </a:tr>
              <a:tr h="1098112">
                <a:tc>
                  <a:txBody>
                    <a:bodyPr/>
                    <a:lstStyle/>
                    <a:p>
                      <a:r>
                        <a:rPr lang="en-US" b="0" dirty="0">
                          <a:solidFill>
                            <a:schemeClr val="tx1"/>
                          </a:solidFill>
                        </a:rPr>
                        <a:t>Heat Map/scatter plot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South LA, Chinatown, and downtown have the most homicides</a:t>
                      </a:r>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46441645"/>
                  </a:ext>
                </a:extLst>
              </a:tr>
              <a:tr h="1098112">
                <a:tc>
                  <a:txBody>
                    <a:bodyPr/>
                    <a:lstStyle/>
                    <a:p>
                      <a:r>
                        <a:rPr lang="en-US" b="0" dirty="0">
                          <a:solidFill>
                            <a:schemeClr val="tx1"/>
                          </a:solidFill>
                        </a:rPr>
                        <a:t>2018 prediction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Predict the same trends as the previous year</a:t>
                      </a:r>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65234904"/>
                  </a:ext>
                </a:extLst>
              </a:tr>
            </a:tbl>
          </a:graphicData>
        </a:graphic>
      </p:graphicFrame>
      <p:pic>
        <p:nvPicPr>
          <p:cNvPr id="5" name="Picture 4">
            <a:extLst>
              <a:ext uri="{FF2B5EF4-FFF2-40B4-BE49-F238E27FC236}">
                <a16:creationId xmlns:a16="http://schemas.microsoft.com/office/drawing/2014/main" id="{9B58FB23-8A9A-4BB1-8948-D6EA3AB2EA47}"/>
              </a:ext>
            </a:extLst>
          </p:cNvPr>
          <p:cNvPicPr>
            <a:picLocks noChangeAspect="1"/>
          </p:cNvPicPr>
          <p:nvPr/>
        </p:nvPicPr>
        <p:blipFill rotWithShape="1">
          <a:blip r:embed="rId2"/>
          <a:srcRect l="936" t="52320" r="52570"/>
          <a:stretch/>
        </p:blipFill>
        <p:spPr>
          <a:xfrm>
            <a:off x="6158576" y="1686910"/>
            <a:ext cx="5746791" cy="3690367"/>
          </a:xfrm>
          <a:prstGeom prst="rect">
            <a:avLst/>
          </a:prstGeom>
        </p:spPr>
      </p:pic>
    </p:spTree>
    <p:extLst>
      <p:ext uri="{BB962C8B-B14F-4D97-AF65-F5344CB8AC3E}">
        <p14:creationId xmlns:p14="http://schemas.microsoft.com/office/powerpoint/2010/main" val="1077940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CC6DF3A9-ACCA-4BFB-8FA1-CE5E93786145}"/>
              </a:ext>
            </a:extLst>
          </p:cNvPr>
          <p:cNvGraphicFramePr>
            <a:graphicFrameLocks noGrp="1"/>
          </p:cNvGraphicFramePr>
          <p:nvPr>
            <p:extLst>
              <p:ext uri="{D42A27DB-BD31-4B8C-83A1-F6EECF244321}">
                <p14:modId xmlns:p14="http://schemas.microsoft.com/office/powerpoint/2010/main" val="1709206861"/>
              </p:ext>
            </p:extLst>
          </p:nvPr>
        </p:nvGraphicFramePr>
        <p:xfrm>
          <a:off x="410901" y="711843"/>
          <a:ext cx="5491988" cy="5850903"/>
        </p:xfrm>
        <a:graphic>
          <a:graphicData uri="http://schemas.openxmlformats.org/drawingml/2006/table">
            <a:tbl>
              <a:tblPr firstRow="1" bandRow="1">
                <a:tableStyleId>{F5AB1C69-6EDB-4FF4-983F-18BD219EF322}</a:tableStyleId>
              </a:tblPr>
              <a:tblGrid>
                <a:gridCol w="2046781">
                  <a:extLst>
                    <a:ext uri="{9D8B030D-6E8A-4147-A177-3AD203B41FA5}">
                      <a16:colId xmlns:a16="http://schemas.microsoft.com/office/drawing/2014/main" val="3760555723"/>
                    </a:ext>
                  </a:extLst>
                </a:gridCol>
                <a:gridCol w="3445207">
                  <a:extLst>
                    <a:ext uri="{9D8B030D-6E8A-4147-A177-3AD203B41FA5}">
                      <a16:colId xmlns:a16="http://schemas.microsoft.com/office/drawing/2014/main" val="3470223143"/>
                    </a:ext>
                  </a:extLst>
                </a:gridCol>
              </a:tblGrid>
              <a:tr h="645185">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chemeClr val="tx1"/>
                          </a:solidFill>
                        </a:rPr>
                        <a:t>Los Angeles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b="1" dirty="0">
                        <a:solidFill>
                          <a:schemeClr val="bg1"/>
                        </a:solidFill>
                      </a:endParaRPr>
                    </a:p>
                  </a:txBody>
                  <a:tcPr/>
                </a:tc>
                <a:extLst>
                  <a:ext uri="{0D108BD9-81ED-4DB2-BD59-A6C34878D82A}">
                    <a16:rowId xmlns:a16="http://schemas.microsoft.com/office/drawing/2014/main" val="3485244619"/>
                  </a:ext>
                </a:extLst>
              </a:tr>
              <a:tr h="813270">
                <a:tc>
                  <a:txBody>
                    <a:bodyPr/>
                    <a:lstStyle/>
                    <a:p>
                      <a:r>
                        <a:rPr lang="en-US" b="0" dirty="0">
                          <a:solidFill>
                            <a:schemeClr val="tx1"/>
                          </a:solidFill>
                        </a:rPr>
                        <a:t>Race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rPr>
                        <a:t>Predominantly Hispanic followed by African Americans!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31020039"/>
                  </a:ext>
                </a:extLst>
              </a:tr>
              <a:tr h="1098112">
                <a:tc>
                  <a:txBody>
                    <a:bodyPr/>
                    <a:lstStyle/>
                    <a:p>
                      <a:r>
                        <a:rPr lang="en-US" b="1" dirty="0">
                          <a:solidFill>
                            <a:schemeClr val="tx1"/>
                          </a:solidFill>
                        </a:rPr>
                        <a: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mn-lt"/>
                          <a:ea typeface="+mn-ea"/>
                          <a:cs typeface="+mn-cs"/>
                        </a:rPr>
                        <a:t>Old Adults (40-60) more highly represented, followed by 30s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463468197"/>
                  </a:ext>
                </a:extLst>
              </a:tr>
              <a:tr h="1098112">
                <a:tc>
                  <a:txBody>
                    <a:bodyPr/>
                    <a:lstStyle/>
                    <a:p>
                      <a:r>
                        <a:rPr lang="en-US" b="1" dirty="0">
                          <a:solidFill>
                            <a:schemeClr val="tx1"/>
                          </a:solidFill>
                        </a:rPr>
                        <a:t>Sex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b="1" dirty="0">
                          <a:solidFill>
                            <a:schemeClr val="tx1"/>
                          </a:solidFill>
                        </a:rPr>
                        <a:t>Males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998171162"/>
                  </a:ext>
                </a:extLst>
              </a:tr>
              <a:tr h="1098112">
                <a:tc>
                  <a:txBody>
                    <a:bodyPr/>
                    <a:lstStyle/>
                    <a:p>
                      <a:r>
                        <a:rPr lang="en-US" b="0" dirty="0">
                          <a:solidFill>
                            <a:schemeClr val="tx1"/>
                          </a:solidFill>
                        </a:rPr>
                        <a:t>Heat Map/scatter plot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rPr>
                        <a:t>South LA, Chinatown, and downtown have the most homicides</a:t>
                      </a:r>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46441645"/>
                  </a:ext>
                </a:extLst>
              </a:tr>
              <a:tr h="1098112">
                <a:tc>
                  <a:txBody>
                    <a:bodyPr/>
                    <a:lstStyle/>
                    <a:p>
                      <a:r>
                        <a:rPr lang="en-US" b="0" dirty="0">
                          <a:solidFill>
                            <a:schemeClr val="tx1"/>
                          </a:solidFill>
                        </a:rPr>
                        <a:t>2018 prediction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Predict the same trends as the previous year</a:t>
                      </a:r>
                      <a:endParaRPr lang="en-US" dirty="0">
                        <a:solidFill>
                          <a:schemeClr val="bg1"/>
                        </a:solidFill>
                      </a:endParaRPr>
                    </a:p>
                    <a:p>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65234904"/>
                  </a:ext>
                </a:extLst>
              </a:tr>
            </a:tbl>
          </a:graphicData>
        </a:graphic>
      </p:graphicFrame>
      <p:grpSp>
        <p:nvGrpSpPr>
          <p:cNvPr id="25" name="Group 24">
            <a:extLst>
              <a:ext uri="{FF2B5EF4-FFF2-40B4-BE49-F238E27FC236}">
                <a16:creationId xmlns:a16="http://schemas.microsoft.com/office/drawing/2014/main" id="{B76896AF-38AA-409B-AE66-9577E9FC70F7}"/>
              </a:ext>
            </a:extLst>
          </p:cNvPr>
          <p:cNvGrpSpPr/>
          <p:nvPr/>
        </p:nvGrpSpPr>
        <p:grpSpPr>
          <a:xfrm>
            <a:off x="6158576" y="711843"/>
            <a:ext cx="5746791" cy="5850904"/>
            <a:chOff x="6158576" y="711843"/>
            <a:chExt cx="5746791" cy="5850904"/>
          </a:xfrm>
        </p:grpSpPr>
        <p:sp>
          <p:nvSpPr>
            <p:cNvPr id="18" name="Rectangle 17">
              <a:extLst>
                <a:ext uri="{FF2B5EF4-FFF2-40B4-BE49-F238E27FC236}">
                  <a16:creationId xmlns:a16="http://schemas.microsoft.com/office/drawing/2014/main" id="{1C484668-4A05-4DFC-AD92-9BE747404EF8}"/>
                </a:ext>
              </a:extLst>
            </p:cNvPr>
            <p:cNvSpPr/>
            <p:nvPr/>
          </p:nvSpPr>
          <p:spPr>
            <a:xfrm>
              <a:off x="6158576" y="711843"/>
              <a:ext cx="5746791" cy="5850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337B2A2-6756-4F77-9761-CCACA189589E}"/>
                </a:ext>
              </a:extLst>
            </p:cNvPr>
            <p:cNvSpPr txBox="1"/>
            <p:nvPr/>
          </p:nvSpPr>
          <p:spPr>
            <a:xfrm>
              <a:off x="8290354" y="3924928"/>
              <a:ext cx="1620456" cy="276999"/>
            </a:xfrm>
            <a:prstGeom prst="rect">
              <a:avLst/>
            </a:prstGeom>
            <a:noFill/>
          </p:spPr>
          <p:txBody>
            <a:bodyPr wrap="square" rtlCol="0">
              <a:spAutoFit/>
            </a:bodyPr>
            <a:lstStyle/>
            <a:p>
              <a:pPr algn="ctr"/>
              <a:r>
                <a:rPr lang="en-US" sz="1200" b="1" dirty="0"/>
                <a:t>Sex</a:t>
              </a:r>
            </a:p>
          </p:txBody>
        </p:sp>
        <p:sp>
          <p:nvSpPr>
            <p:cNvPr id="12" name="TextBox 11">
              <a:extLst>
                <a:ext uri="{FF2B5EF4-FFF2-40B4-BE49-F238E27FC236}">
                  <a16:creationId xmlns:a16="http://schemas.microsoft.com/office/drawing/2014/main" id="{E6710210-AEDC-4D93-954A-ADA416555D47}"/>
                </a:ext>
              </a:extLst>
            </p:cNvPr>
            <p:cNvSpPr txBox="1"/>
            <p:nvPr/>
          </p:nvSpPr>
          <p:spPr>
            <a:xfrm>
              <a:off x="8399363" y="799468"/>
              <a:ext cx="1620456" cy="276999"/>
            </a:xfrm>
            <a:prstGeom prst="rect">
              <a:avLst/>
            </a:prstGeom>
            <a:noFill/>
          </p:spPr>
          <p:txBody>
            <a:bodyPr wrap="square" rtlCol="0">
              <a:spAutoFit/>
            </a:bodyPr>
            <a:lstStyle/>
            <a:p>
              <a:pPr algn="ctr"/>
              <a:r>
                <a:rPr lang="en-US" sz="1200" b="1" dirty="0"/>
                <a:t>Age groups</a:t>
              </a:r>
            </a:p>
          </p:txBody>
        </p:sp>
      </p:grpSp>
      <p:cxnSp>
        <p:nvCxnSpPr>
          <p:cNvPr id="15" name="Straight Connector 14">
            <a:extLst>
              <a:ext uri="{FF2B5EF4-FFF2-40B4-BE49-F238E27FC236}">
                <a16:creationId xmlns:a16="http://schemas.microsoft.com/office/drawing/2014/main" id="{76C7A05D-1E27-4C2D-8C6F-F7E0129944F6}"/>
              </a:ext>
            </a:extLst>
          </p:cNvPr>
          <p:cNvCxnSpPr>
            <a:cxnSpLocks/>
          </p:cNvCxnSpPr>
          <p:nvPr/>
        </p:nvCxnSpPr>
        <p:spPr>
          <a:xfrm>
            <a:off x="6158576" y="3815094"/>
            <a:ext cx="5884012"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11221602-D576-42EC-A97B-30F5CF72C076}"/>
              </a:ext>
            </a:extLst>
          </p:cNvPr>
          <p:cNvPicPr>
            <a:picLocks noChangeAspect="1"/>
          </p:cNvPicPr>
          <p:nvPr/>
        </p:nvPicPr>
        <p:blipFill rotWithShape="1">
          <a:blip r:embed="rId2"/>
          <a:srcRect l="51957"/>
          <a:stretch/>
        </p:blipFill>
        <p:spPr>
          <a:xfrm>
            <a:off x="6553673" y="4149354"/>
            <a:ext cx="5000646" cy="2360818"/>
          </a:xfrm>
          <a:prstGeom prst="rect">
            <a:avLst/>
          </a:prstGeom>
        </p:spPr>
      </p:pic>
      <p:pic>
        <p:nvPicPr>
          <p:cNvPr id="10" name="Picture 9">
            <a:extLst>
              <a:ext uri="{FF2B5EF4-FFF2-40B4-BE49-F238E27FC236}">
                <a16:creationId xmlns:a16="http://schemas.microsoft.com/office/drawing/2014/main" id="{67690FC2-298C-4AC2-A4E4-1571EE5BB272}"/>
              </a:ext>
            </a:extLst>
          </p:cNvPr>
          <p:cNvPicPr/>
          <p:nvPr/>
        </p:nvPicPr>
        <p:blipFill rotWithShape="1">
          <a:blip r:embed="rId3"/>
          <a:srcRect l="9188"/>
          <a:stretch/>
        </p:blipFill>
        <p:spPr>
          <a:xfrm>
            <a:off x="6553673" y="1067442"/>
            <a:ext cx="5000646" cy="2672861"/>
          </a:xfrm>
          <a:prstGeom prst="rect">
            <a:avLst/>
          </a:prstGeom>
        </p:spPr>
      </p:pic>
    </p:spTree>
    <p:extLst>
      <p:ext uri="{BB962C8B-B14F-4D97-AF65-F5344CB8AC3E}">
        <p14:creationId xmlns:p14="http://schemas.microsoft.com/office/powerpoint/2010/main" val="2487251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CC6DF3A9-ACCA-4BFB-8FA1-CE5E93786145}"/>
              </a:ext>
            </a:extLst>
          </p:cNvPr>
          <p:cNvGraphicFramePr>
            <a:graphicFrameLocks noGrp="1"/>
          </p:cNvGraphicFramePr>
          <p:nvPr>
            <p:extLst>
              <p:ext uri="{D42A27DB-BD31-4B8C-83A1-F6EECF244321}">
                <p14:modId xmlns:p14="http://schemas.microsoft.com/office/powerpoint/2010/main" val="799130319"/>
              </p:ext>
            </p:extLst>
          </p:nvPr>
        </p:nvGraphicFramePr>
        <p:xfrm>
          <a:off x="410901" y="711843"/>
          <a:ext cx="5491988" cy="5850903"/>
        </p:xfrm>
        <a:graphic>
          <a:graphicData uri="http://schemas.openxmlformats.org/drawingml/2006/table">
            <a:tbl>
              <a:tblPr firstRow="1" bandRow="1">
                <a:tableStyleId>{F5AB1C69-6EDB-4FF4-983F-18BD219EF322}</a:tableStyleId>
              </a:tblPr>
              <a:tblGrid>
                <a:gridCol w="2046781">
                  <a:extLst>
                    <a:ext uri="{9D8B030D-6E8A-4147-A177-3AD203B41FA5}">
                      <a16:colId xmlns:a16="http://schemas.microsoft.com/office/drawing/2014/main" val="3760555723"/>
                    </a:ext>
                  </a:extLst>
                </a:gridCol>
                <a:gridCol w="3445207">
                  <a:extLst>
                    <a:ext uri="{9D8B030D-6E8A-4147-A177-3AD203B41FA5}">
                      <a16:colId xmlns:a16="http://schemas.microsoft.com/office/drawing/2014/main" val="3470223143"/>
                    </a:ext>
                  </a:extLst>
                </a:gridCol>
              </a:tblGrid>
              <a:tr h="645185">
                <a:tc gridSpan="2">
                  <a:txBody>
                    <a:bodyPr/>
                    <a:lstStyle/>
                    <a:p>
                      <a:pPr lvl="0" algn="ctr"/>
                      <a:r>
                        <a:rPr lang="en-US" sz="2800" b="1" dirty="0">
                          <a:solidFill>
                            <a:schemeClr val="tx1"/>
                          </a:solidFill>
                        </a:rPr>
                        <a:t>Los Angeles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b="1" dirty="0">
                        <a:solidFill>
                          <a:schemeClr val="bg1"/>
                        </a:solidFill>
                      </a:endParaRPr>
                    </a:p>
                  </a:txBody>
                  <a:tcPr/>
                </a:tc>
                <a:extLst>
                  <a:ext uri="{0D108BD9-81ED-4DB2-BD59-A6C34878D82A}">
                    <a16:rowId xmlns:a16="http://schemas.microsoft.com/office/drawing/2014/main" val="3485244619"/>
                  </a:ext>
                </a:extLst>
              </a:tr>
              <a:tr h="813270">
                <a:tc>
                  <a:txBody>
                    <a:bodyPr/>
                    <a:lstStyle/>
                    <a:p>
                      <a:r>
                        <a:rPr lang="en-US" b="0" dirty="0">
                          <a:solidFill>
                            <a:schemeClr val="tx1"/>
                          </a:solidFill>
                        </a:rPr>
                        <a:t>Race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b="0" dirty="0">
                          <a:solidFill>
                            <a:schemeClr val="tx1"/>
                          </a:solidFill>
                        </a:rPr>
                        <a:t>Predominantly Hispanic followed by African Americans!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31020039"/>
                  </a:ext>
                </a:extLst>
              </a:tr>
              <a:tr h="1098112">
                <a:tc>
                  <a:txBody>
                    <a:bodyPr/>
                    <a:lstStyle/>
                    <a:p>
                      <a:r>
                        <a:rPr lang="en-US" b="0" dirty="0">
                          <a:solidFill>
                            <a:schemeClr val="tx1"/>
                          </a:solidFill>
                        </a:rPr>
                        <a: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Old Adults (40-60) more highly represented, followed by 30s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63468197"/>
                  </a:ext>
                </a:extLst>
              </a:tr>
              <a:tr h="1098112">
                <a:tc>
                  <a:txBody>
                    <a:bodyPr/>
                    <a:lstStyle/>
                    <a:p>
                      <a:r>
                        <a:rPr lang="en-US" b="0" dirty="0">
                          <a:solidFill>
                            <a:schemeClr val="tx1"/>
                          </a:solidFill>
                        </a:rPr>
                        <a:t>Sex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rPr>
                        <a:t>Males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98171162"/>
                  </a:ext>
                </a:extLst>
              </a:tr>
              <a:tr h="1098112">
                <a:tc>
                  <a:txBody>
                    <a:bodyPr/>
                    <a:lstStyle/>
                    <a:p>
                      <a:r>
                        <a:rPr lang="en-US" b="1" dirty="0">
                          <a:solidFill>
                            <a:schemeClr val="tx1"/>
                          </a:solidFill>
                        </a:rPr>
                        <a:t>Heat Map/scatter plot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South LA, Chinatown, and downtown have the most homicides</a:t>
                      </a:r>
                      <a:endParaRPr lang="en-US"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46441645"/>
                  </a:ext>
                </a:extLst>
              </a:tr>
              <a:tr h="1098112">
                <a:tc>
                  <a:txBody>
                    <a:bodyPr/>
                    <a:lstStyle/>
                    <a:p>
                      <a:r>
                        <a:rPr lang="en-US" b="0" dirty="0">
                          <a:solidFill>
                            <a:schemeClr val="tx1"/>
                          </a:solidFill>
                        </a:rPr>
                        <a:t>2018 prediction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Predict the same trends as the previous year</a:t>
                      </a:r>
                      <a:endParaRPr lang="en-US" dirty="0">
                        <a:solidFill>
                          <a:schemeClr val="bg1"/>
                        </a:solidFill>
                      </a:endParaRPr>
                    </a:p>
                    <a:p>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65234904"/>
                  </a:ext>
                </a:extLst>
              </a:tr>
            </a:tbl>
          </a:graphicData>
        </a:graphic>
      </p:graphicFrame>
      <p:cxnSp>
        <p:nvCxnSpPr>
          <p:cNvPr id="15" name="Straight Connector 14">
            <a:extLst>
              <a:ext uri="{FF2B5EF4-FFF2-40B4-BE49-F238E27FC236}">
                <a16:creationId xmlns:a16="http://schemas.microsoft.com/office/drawing/2014/main" id="{76C7A05D-1E27-4C2D-8C6F-F7E0129944F6}"/>
              </a:ext>
            </a:extLst>
          </p:cNvPr>
          <p:cNvCxnSpPr>
            <a:cxnSpLocks/>
          </p:cNvCxnSpPr>
          <p:nvPr/>
        </p:nvCxnSpPr>
        <p:spPr>
          <a:xfrm>
            <a:off x="6158576" y="3637294"/>
            <a:ext cx="5884012"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D0B89EA-FFA4-40BC-867B-CAFE05072879}"/>
              </a:ext>
            </a:extLst>
          </p:cNvPr>
          <p:cNvPicPr>
            <a:picLocks noChangeAspect="1"/>
          </p:cNvPicPr>
          <p:nvPr/>
        </p:nvPicPr>
        <p:blipFill>
          <a:blip r:embed="rId2"/>
          <a:stretch>
            <a:fillRect/>
          </a:stretch>
        </p:blipFill>
        <p:spPr>
          <a:xfrm>
            <a:off x="6158576" y="711843"/>
            <a:ext cx="5717473" cy="5850900"/>
          </a:xfrm>
          <a:prstGeom prst="rect">
            <a:avLst/>
          </a:prstGeom>
        </p:spPr>
      </p:pic>
    </p:spTree>
    <p:extLst>
      <p:ext uri="{BB962C8B-B14F-4D97-AF65-F5344CB8AC3E}">
        <p14:creationId xmlns:p14="http://schemas.microsoft.com/office/powerpoint/2010/main" val="4909267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CC6DF3A9-ACCA-4BFB-8FA1-CE5E93786145}"/>
              </a:ext>
            </a:extLst>
          </p:cNvPr>
          <p:cNvGraphicFramePr>
            <a:graphicFrameLocks noGrp="1"/>
          </p:cNvGraphicFramePr>
          <p:nvPr>
            <p:extLst>
              <p:ext uri="{D42A27DB-BD31-4B8C-83A1-F6EECF244321}">
                <p14:modId xmlns:p14="http://schemas.microsoft.com/office/powerpoint/2010/main" val="3681067149"/>
              </p:ext>
            </p:extLst>
          </p:nvPr>
        </p:nvGraphicFramePr>
        <p:xfrm>
          <a:off x="410901" y="711843"/>
          <a:ext cx="5491988" cy="5850903"/>
        </p:xfrm>
        <a:graphic>
          <a:graphicData uri="http://schemas.openxmlformats.org/drawingml/2006/table">
            <a:tbl>
              <a:tblPr firstRow="1" bandRow="1">
                <a:tableStyleId>{F5AB1C69-6EDB-4FF4-983F-18BD219EF322}</a:tableStyleId>
              </a:tblPr>
              <a:tblGrid>
                <a:gridCol w="2046781">
                  <a:extLst>
                    <a:ext uri="{9D8B030D-6E8A-4147-A177-3AD203B41FA5}">
                      <a16:colId xmlns:a16="http://schemas.microsoft.com/office/drawing/2014/main" val="3760555723"/>
                    </a:ext>
                  </a:extLst>
                </a:gridCol>
                <a:gridCol w="3445207">
                  <a:extLst>
                    <a:ext uri="{9D8B030D-6E8A-4147-A177-3AD203B41FA5}">
                      <a16:colId xmlns:a16="http://schemas.microsoft.com/office/drawing/2014/main" val="3470223143"/>
                    </a:ext>
                  </a:extLst>
                </a:gridCol>
              </a:tblGrid>
              <a:tr h="645185">
                <a:tc gridSpan="2">
                  <a:txBody>
                    <a:bodyPr/>
                    <a:lstStyle/>
                    <a:p>
                      <a:pPr lvl="0" algn="ctr"/>
                      <a:r>
                        <a:rPr lang="en-US" sz="2800" b="1" dirty="0">
                          <a:solidFill>
                            <a:schemeClr val="tx1"/>
                          </a:solidFill>
                        </a:rPr>
                        <a:t>Los Angeles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b="1" dirty="0">
                        <a:solidFill>
                          <a:schemeClr val="bg1"/>
                        </a:solidFill>
                      </a:endParaRPr>
                    </a:p>
                  </a:txBody>
                  <a:tcPr/>
                </a:tc>
                <a:extLst>
                  <a:ext uri="{0D108BD9-81ED-4DB2-BD59-A6C34878D82A}">
                    <a16:rowId xmlns:a16="http://schemas.microsoft.com/office/drawing/2014/main" val="3485244619"/>
                  </a:ext>
                </a:extLst>
              </a:tr>
              <a:tr h="813270">
                <a:tc>
                  <a:txBody>
                    <a:bodyPr/>
                    <a:lstStyle/>
                    <a:p>
                      <a:r>
                        <a:rPr lang="en-US" b="0" dirty="0">
                          <a:solidFill>
                            <a:schemeClr val="tx1"/>
                          </a:solidFill>
                        </a:rPr>
                        <a:t>Race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b="0" dirty="0">
                          <a:solidFill>
                            <a:schemeClr val="tx1"/>
                          </a:solidFill>
                        </a:rPr>
                        <a:t>Predominantly Hispanic followed by African Americans!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31020039"/>
                  </a:ext>
                </a:extLst>
              </a:tr>
              <a:tr h="1098112">
                <a:tc>
                  <a:txBody>
                    <a:bodyPr/>
                    <a:lstStyle/>
                    <a:p>
                      <a:r>
                        <a:rPr lang="en-US" b="0" dirty="0">
                          <a:solidFill>
                            <a:schemeClr val="tx1"/>
                          </a:solidFill>
                        </a:rPr>
                        <a: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Old Adults (40-60) more highly represented, followed by 30s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63468197"/>
                  </a:ext>
                </a:extLst>
              </a:tr>
              <a:tr h="1098112">
                <a:tc>
                  <a:txBody>
                    <a:bodyPr/>
                    <a:lstStyle/>
                    <a:p>
                      <a:r>
                        <a:rPr lang="en-US" b="0" dirty="0">
                          <a:solidFill>
                            <a:schemeClr val="tx1"/>
                          </a:solidFill>
                        </a:rPr>
                        <a:t>Sex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rPr>
                        <a:t>Males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98171162"/>
                  </a:ext>
                </a:extLst>
              </a:tr>
              <a:tr h="1098112">
                <a:tc>
                  <a:txBody>
                    <a:bodyPr/>
                    <a:lstStyle/>
                    <a:p>
                      <a:r>
                        <a:rPr lang="en-US" b="1" dirty="0">
                          <a:solidFill>
                            <a:schemeClr val="tx1"/>
                          </a:solidFill>
                        </a:rPr>
                        <a:t>Heat Map/scatter plot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South LA, Chinatown, and downtown have the most homicides</a:t>
                      </a:r>
                      <a:endParaRPr lang="en-US"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46441645"/>
                  </a:ext>
                </a:extLst>
              </a:tr>
              <a:tr h="1098112">
                <a:tc>
                  <a:txBody>
                    <a:bodyPr/>
                    <a:lstStyle/>
                    <a:p>
                      <a:r>
                        <a:rPr lang="en-US" b="0" dirty="0">
                          <a:solidFill>
                            <a:schemeClr val="tx1"/>
                          </a:solidFill>
                        </a:rPr>
                        <a:t>2018 prediction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Predict the same trends as the previous year</a:t>
                      </a:r>
                      <a:endParaRPr lang="en-US" dirty="0">
                        <a:solidFill>
                          <a:schemeClr val="bg1"/>
                        </a:solidFill>
                      </a:endParaRPr>
                    </a:p>
                    <a:p>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65234904"/>
                  </a:ext>
                </a:extLst>
              </a:tr>
            </a:tbl>
          </a:graphicData>
        </a:graphic>
      </p:graphicFrame>
      <p:cxnSp>
        <p:nvCxnSpPr>
          <p:cNvPr id="15" name="Straight Connector 14">
            <a:extLst>
              <a:ext uri="{FF2B5EF4-FFF2-40B4-BE49-F238E27FC236}">
                <a16:creationId xmlns:a16="http://schemas.microsoft.com/office/drawing/2014/main" id="{76C7A05D-1E27-4C2D-8C6F-F7E0129944F6}"/>
              </a:ext>
            </a:extLst>
          </p:cNvPr>
          <p:cNvCxnSpPr>
            <a:cxnSpLocks/>
          </p:cNvCxnSpPr>
          <p:nvPr/>
        </p:nvCxnSpPr>
        <p:spPr>
          <a:xfrm>
            <a:off x="6158576" y="3637294"/>
            <a:ext cx="5884012"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6F50A5DF-5758-4BDF-8D2F-54BE27DA054A}"/>
              </a:ext>
            </a:extLst>
          </p:cNvPr>
          <p:cNvPicPr>
            <a:picLocks noChangeAspect="1"/>
          </p:cNvPicPr>
          <p:nvPr/>
        </p:nvPicPr>
        <p:blipFill rotWithShape="1">
          <a:blip r:embed="rId2"/>
          <a:srcRect b="7906"/>
          <a:stretch/>
        </p:blipFill>
        <p:spPr>
          <a:xfrm>
            <a:off x="6158575" y="711843"/>
            <a:ext cx="5795531" cy="5850904"/>
          </a:xfrm>
          <a:prstGeom prst="rect">
            <a:avLst/>
          </a:prstGeom>
        </p:spPr>
      </p:pic>
    </p:spTree>
    <p:extLst>
      <p:ext uri="{BB962C8B-B14F-4D97-AF65-F5344CB8AC3E}">
        <p14:creationId xmlns:p14="http://schemas.microsoft.com/office/powerpoint/2010/main" val="9569665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C484668-4A05-4DFC-AD92-9BE747404EF8}"/>
              </a:ext>
            </a:extLst>
          </p:cNvPr>
          <p:cNvSpPr/>
          <p:nvPr/>
        </p:nvSpPr>
        <p:spPr>
          <a:xfrm>
            <a:off x="6158576" y="1165412"/>
            <a:ext cx="5746791" cy="4733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8" name="Table 7">
            <a:extLst>
              <a:ext uri="{FF2B5EF4-FFF2-40B4-BE49-F238E27FC236}">
                <a16:creationId xmlns:a16="http://schemas.microsoft.com/office/drawing/2014/main" id="{CC6DF3A9-ACCA-4BFB-8FA1-CE5E93786145}"/>
              </a:ext>
            </a:extLst>
          </p:cNvPr>
          <p:cNvGraphicFramePr>
            <a:graphicFrameLocks noGrp="1"/>
          </p:cNvGraphicFramePr>
          <p:nvPr>
            <p:extLst>
              <p:ext uri="{D42A27DB-BD31-4B8C-83A1-F6EECF244321}">
                <p14:modId xmlns:p14="http://schemas.microsoft.com/office/powerpoint/2010/main" val="3543271857"/>
              </p:ext>
            </p:extLst>
          </p:nvPr>
        </p:nvGraphicFramePr>
        <p:xfrm>
          <a:off x="410901" y="711843"/>
          <a:ext cx="5491988" cy="5850903"/>
        </p:xfrm>
        <a:graphic>
          <a:graphicData uri="http://schemas.openxmlformats.org/drawingml/2006/table">
            <a:tbl>
              <a:tblPr firstRow="1" bandRow="1">
                <a:tableStyleId>{F5AB1C69-6EDB-4FF4-983F-18BD219EF322}</a:tableStyleId>
              </a:tblPr>
              <a:tblGrid>
                <a:gridCol w="2046781">
                  <a:extLst>
                    <a:ext uri="{9D8B030D-6E8A-4147-A177-3AD203B41FA5}">
                      <a16:colId xmlns:a16="http://schemas.microsoft.com/office/drawing/2014/main" val="3760555723"/>
                    </a:ext>
                  </a:extLst>
                </a:gridCol>
                <a:gridCol w="3445207">
                  <a:extLst>
                    <a:ext uri="{9D8B030D-6E8A-4147-A177-3AD203B41FA5}">
                      <a16:colId xmlns:a16="http://schemas.microsoft.com/office/drawing/2014/main" val="3470223143"/>
                    </a:ext>
                  </a:extLst>
                </a:gridCol>
              </a:tblGrid>
              <a:tr h="645185">
                <a:tc gridSpan="2">
                  <a:txBody>
                    <a:bodyPr/>
                    <a:lstStyle/>
                    <a:p>
                      <a:pPr lvl="0" algn="ctr"/>
                      <a:r>
                        <a:rPr lang="en-US" sz="2800" b="1" dirty="0">
                          <a:solidFill>
                            <a:schemeClr val="tx1"/>
                          </a:solidFill>
                        </a:rPr>
                        <a:t>Los Angeles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b="1" dirty="0">
                        <a:solidFill>
                          <a:schemeClr val="bg1"/>
                        </a:solidFill>
                      </a:endParaRPr>
                    </a:p>
                  </a:txBody>
                  <a:tcPr/>
                </a:tc>
                <a:extLst>
                  <a:ext uri="{0D108BD9-81ED-4DB2-BD59-A6C34878D82A}">
                    <a16:rowId xmlns:a16="http://schemas.microsoft.com/office/drawing/2014/main" val="3485244619"/>
                  </a:ext>
                </a:extLst>
              </a:tr>
              <a:tr h="813270">
                <a:tc>
                  <a:txBody>
                    <a:bodyPr/>
                    <a:lstStyle/>
                    <a:p>
                      <a:r>
                        <a:rPr lang="en-US" b="0" dirty="0">
                          <a:solidFill>
                            <a:schemeClr val="tx1"/>
                          </a:solidFill>
                        </a:rPr>
                        <a:t>Race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b="0" dirty="0">
                          <a:solidFill>
                            <a:schemeClr val="tx1"/>
                          </a:solidFill>
                        </a:rPr>
                        <a:t>Predominantly Hispanic followed by African Americans!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31020039"/>
                  </a:ext>
                </a:extLst>
              </a:tr>
              <a:tr h="1098112">
                <a:tc>
                  <a:txBody>
                    <a:bodyPr/>
                    <a:lstStyle/>
                    <a:p>
                      <a:r>
                        <a:rPr lang="en-US" b="0" dirty="0">
                          <a:solidFill>
                            <a:schemeClr val="tx1"/>
                          </a:solidFill>
                        </a:rPr>
                        <a: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Old Adults (40-60) more highly represented, followed by 30s</a:t>
                      </a:r>
                    </a:p>
                    <a:p>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63468197"/>
                  </a:ext>
                </a:extLst>
              </a:tr>
              <a:tr h="1098112">
                <a:tc>
                  <a:txBody>
                    <a:bodyPr/>
                    <a:lstStyle/>
                    <a:p>
                      <a:r>
                        <a:rPr lang="en-US" b="0" dirty="0">
                          <a:solidFill>
                            <a:schemeClr val="tx1"/>
                          </a:solidFill>
                        </a:rPr>
                        <a:t>Sex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rPr>
                        <a:t>Males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98171162"/>
                  </a:ext>
                </a:extLst>
              </a:tr>
              <a:tr h="1098112">
                <a:tc>
                  <a:txBody>
                    <a:bodyPr/>
                    <a:lstStyle/>
                    <a:p>
                      <a:r>
                        <a:rPr lang="en-US" b="0" dirty="0">
                          <a:solidFill>
                            <a:schemeClr val="tx1"/>
                          </a:solidFill>
                        </a:rPr>
                        <a:t>Heat Map/scatter plot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South LA, Chinatown, and downtown have the most homicides</a:t>
                      </a:r>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46441645"/>
                  </a:ext>
                </a:extLst>
              </a:tr>
              <a:tr h="1098112">
                <a:tc>
                  <a:txBody>
                    <a:bodyPr/>
                    <a:lstStyle/>
                    <a:p>
                      <a:r>
                        <a:rPr lang="en-US" b="1" dirty="0">
                          <a:solidFill>
                            <a:schemeClr val="tx1"/>
                          </a:solidFill>
                        </a:rPr>
                        <a:t>2018 prediction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Predict the same trends as the previous year</a:t>
                      </a:r>
                      <a:endParaRPr lang="en-US" b="1" dirty="0">
                        <a:solidFill>
                          <a:schemeClr val="bg1"/>
                        </a:solidFill>
                      </a:endParaRPr>
                    </a:p>
                    <a:p>
                      <a:endParaRPr lang="en-US"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265234904"/>
                  </a:ext>
                </a:extLst>
              </a:tr>
            </a:tbl>
          </a:graphicData>
        </a:graphic>
      </p:graphicFrame>
      <p:pic>
        <p:nvPicPr>
          <p:cNvPr id="6" name="Picture 5">
            <a:extLst>
              <a:ext uri="{FF2B5EF4-FFF2-40B4-BE49-F238E27FC236}">
                <a16:creationId xmlns:a16="http://schemas.microsoft.com/office/drawing/2014/main" id="{8E720A8C-95ED-4474-B82C-C6D2A69581C2}"/>
              </a:ext>
            </a:extLst>
          </p:cNvPr>
          <p:cNvPicPr>
            <a:picLocks noChangeAspect="1"/>
          </p:cNvPicPr>
          <p:nvPr/>
        </p:nvPicPr>
        <p:blipFill>
          <a:blip r:embed="rId2"/>
          <a:stretch>
            <a:fillRect/>
          </a:stretch>
        </p:blipFill>
        <p:spPr>
          <a:xfrm>
            <a:off x="6272463" y="1446254"/>
            <a:ext cx="5615792" cy="3965491"/>
          </a:xfrm>
          <a:prstGeom prst="rect">
            <a:avLst/>
          </a:prstGeom>
        </p:spPr>
      </p:pic>
    </p:spTree>
    <p:extLst>
      <p:ext uri="{BB962C8B-B14F-4D97-AF65-F5344CB8AC3E}">
        <p14:creationId xmlns:p14="http://schemas.microsoft.com/office/powerpoint/2010/main" val="35577785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C484668-4A05-4DFC-AD92-9BE747404EF8}"/>
              </a:ext>
            </a:extLst>
          </p:cNvPr>
          <p:cNvSpPr/>
          <p:nvPr/>
        </p:nvSpPr>
        <p:spPr>
          <a:xfrm>
            <a:off x="6158576" y="1165412"/>
            <a:ext cx="5746791" cy="4733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8" name="Table 7">
            <a:extLst>
              <a:ext uri="{FF2B5EF4-FFF2-40B4-BE49-F238E27FC236}">
                <a16:creationId xmlns:a16="http://schemas.microsoft.com/office/drawing/2014/main" id="{CC6DF3A9-ACCA-4BFB-8FA1-CE5E93786145}"/>
              </a:ext>
            </a:extLst>
          </p:cNvPr>
          <p:cNvGraphicFramePr>
            <a:graphicFrameLocks noGrp="1"/>
          </p:cNvGraphicFramePr>
          <p:nvPr>
            <p:extLst/>
          </p:nvPr>
        </p:nvGraphicFramePr>
        <p:xfrm>
          <a:off x="410901" y="711843"/>
          <a:ext cx="5491988" cy="5850903"/>
        </p:xfrm>
        <a:graphic>
          <a:graphicData uri="http://schemas.openxmlformats.org/drawingml/2006/table">
            <a:tbl>
              <a:tblPr firstRow="1" bandRow="1">
                <a:tableStyleId>{F5AB1C69-6EDB-4FF4-983F-18BD219EF322}</a:tableStyleId>
              </a:tblPr>
              <a:tblGrid>
                <a:gridCol w="2046781">
                  <a:extLst>
                    <a:ext uri="{9D8B030D-6E8A-4147-A177-3AD203B41FA5}">
                      <a16:colId xmlns:a16="http://schemas.microsoft.com/office/drawing/2014/main" val="3760555723"/>
                    </a:ext>
                  </a:extLst>
                </a:gridCol>
                <a:gridCol w="3445207">
                  <a:extLst>
                    <a:ext uri="{9D8B030D-6E8A-4147-A177-3AD203B41FA5}">
                      <a16:colId xmlns:a16="http://schemas.microsoft.com/office/drawing/2014/main" val="3470223143"/>
                    </a:ext>
                  </a:extLst>
                </a:gridCol>
              </a:tblGrid>
              <a:tr h="645185">
                <a:tc gridSpan="2">
                  <a:txBody>
                    <a:bodyPr/>
                    <a:lstStyle/>
                    <a:p>
                      <a:pPr lvl="0" algn="ctr"/>
                      <a:r>
                        <a:rPr lang="en-US" sz="2800" b="1" dirty="0">
                          <a:solidFill>
                            <a:schemeClr val="tx1"/>
                          </a:solidFill>
                        </a:rPr>
                        <a:t>Baltimore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b="1" dirty="0">
                        <a:solidFill>
                          <a:schemeClr val="bg1"/>
                        </a:solidFill>
                      </a:endParaRPr>
                    </a:p>
                  </a:txBody>
                  <a:tcPr/>
                </a:tc>
                <a:extLst>
                  <a:ext uri="{0D108BD9-81ED-4DB2-BD59-A6C34878D82A}">
                    <a16:rowId xmlns:a16="http://schemas.microsoft.com/office/drawing/2014/main" val="3485244619"/>
                  </a:ext>
                </a:extLst>
              </a:tr>
              <a:tr h="813270">
                <a:tc>
                  <a:txBody>
                    <a:bodyPr/>
                    <a:lstStyle/>
                    <a:p>
                      <a:r>
                        <a:rPr lang="en-US" b="1" dirty="0">
                          <a:solidFill>
                            <a:schemeClr val="tx1"/>
                          </a:solidFill>
                        </a:rPr>
                        <a:t>Race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b="1" dirty="0">
                          <a:solidFill>
                            <a:schemeClr val="tx1"/>
                          </a:solidFill>
                        </a:rPr>
                        <a:t>Predominantly African Americans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1020039"/>
                  </a:ext>
                </a:extLst>
              </a:tr>
              <a:tr h="1098112">
                <a:tc>
                  <a:txBody>
                    <a:bodyPr/>
                    <a:lstStyle/>
                    <a:p>
                      <a:r>
                        <a:rPr lang="en-US" b="0" dirty="0">
                          <a:solidFill>
                            <a:schemeClr val="tx1"/>
                          </a:solidFill>
                        </a:rPr>
                        <a: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Predominantly early 20s followed by 30s</a:t>
                      </a: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63468197"/>
                  </a:ext>
                </a:extLst>
              </a:tr>
              <a:tr h="1098112">
                <a:tc>
                  <a:txBody>
                    <a:bodyPr/>
                    <a:lstStyle/>
                    <a:p>
                      <a:r>
                        <a:rPr lang="en-US" b="0" dirty="0">
                          <a:solidFill>
                            <a:schemeClr val="tx1"/>
                          </a:solidFill>
                        </a:rPr>
                        <a:t>Sex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rPr>
                        <a:t>Males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98171162"/>
                  </a:ext>
                </a:extLst>
              </a:tr>
              <a:tr h="1098112">
                <a:tc>
                  <a:txBody>
                    <a:bodyPr/>
                    <a:lstStyle/>
                    <a:p>
                      <a:r>
                        <a:rPr lang="en-US" b="0" dirty="0">
                          <a:solidFill>
                            <a:schemeClr val="tx1"/>
                          </a:solidFill>
                        </a:rPr>
                        <a:t>Heat Map/scatter plot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Roland Park, Hampden are higher income, predominantly white – very low homicide count</a:t>
                      </a:r>
                      <a:endParaRPr lang="en-US"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46441645"/>
                  </a:ext>
                </a:extLst>
              </a:tr>
              <a:tr h="1098112">
                <a:tc>
                  <a:txBody>
                    <a:bodyPr/>
                    <a:lstStyle/>
                    <a:p>
                      <a:r>
                        <a:rPr lang="en-US" b="0" dirty="0">
                          <a:solidFill>
                            <a:schemeClr val="tx1"/>
                          </a:solidFill>
                        </a:rPr>
                        <a:t>2018 prediction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Predict more steady homicide counts – no drop off like 2017</a:t>
                      </a:r>
                      <a:endParaRPr lang="en-US" dirty="0">
                        <a:solidFill>
                          <a:schemeClr val="bg1"/>
                        </a:solidFill>
                      </a:endParaRPr>
                    </a:p>
                    <a:p>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65234904"/>
                  </a:ext>
                </a:extLst>
              </a:tr>
            </a:tbl>
          </a:graphicData>
        </a:graphic>
      </p:graphicFrame>
      <p:pic>
        <p:nvPicPr>
          <p:cNvPr id="5" name="Picture 4">
            <a:extLst>
              <a:ext uri="{FF2B5EF4-FFF2-40B4-BE49-F238E27FC236}">
                <a16:creationId xmlns:a16="http://schemas.microsoft.com/office/drawing/2014/main" id="{7B4A3403-29D9-4DB3-84A9-96B2806394CF}"/>
              </a:ext>
            </a:extLst>
          </p:cNvPr>
          <p:cNvPicPr>
            <a:picLocks noChangeAspect="1"/>
          </p:cNvPicPr>
          <p:nvPr/>
        </p:nvPicPr>
        <p:blipFill rotWithShape="1">
          <a:blip r:embed="rId2"/>
          <a:srcRect l="52421" t="50822"/>
          <a:stretch/>
        </p:blipFill>
        <p:spPr>
          <a:xfrm>
            <a:off x="6208733" y="1778564"/>
            <a:ext cx="5646475" cy="3507059"/>
          </a:xfrm>
          <a:prstGeom prst="rect">
            <a:avLst/>
          </a:prstGeom>
        </p:spPr>
      </p:pic>
    </p:spTree>
    <p:extLst>
      <p:ext uri="{BB962C8B-B14F-4D97-AF65-F5344CB8AC3E}">
        <p14:creationId xmlns:p14="http://schemas.microsoft.com/office/powerpoint/2010/main" val="2284073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3A49BC-0252-4B0F-8FDC-A580E8452CFE}"/>
              </a:ext>
            </a:extLst>
          </p:cNvPr>
          <p:cNvSpPr/>
          <p:nvPr/>
        </p:nvSpPr>
        <p:spPr>
          <a:xfrm>
            <a:off x="0" y="0"/>
            <a:ext cx="12192000" cy="6858000"/>
          </a:xfrm>
          <a:prstGeom prst="rect">
            <a:avLst/>
          </a:prstGeom>
          <a:blipFill dpi="0" rotWithShape="1">
            <a:blip r:embed="rId2">
              <a:alphaModFix amt="88000"/>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E6480C2-3F24-4A31-A220-710D28D91D10}"/>
              </a:ext>
            </a:extLst>
          </p:cNvPr>
          <p:cNvSpPr/>
          <p:nvPr/>
        </p:nvSpPr>
        <p:spPr>
          <a:xfrm>
            <a:off x="0" y="2785401"/>
            <a:ext cx="12192000" cy="1280160"/>
          </a:xfrm>
          <a:prstGeom prst="rect">
            <a:avLst/>
          </a:prstGeom>
          <a:solidFill>
            <a:schemeClr val="bg1">
              <a:lumMod val="6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TextBox 3">
            <a:extLst>
              <a:ext uri="{FF2B5EF4-FFF2-40B4-BE49-F238E27FC236}">
                <a16:creationId xmlns:a16="http://schemas.microsoft.com/office/drawing/2014/main" id="{3E054B2A-E12D-40A7-BA21-995AD8494CC3}"/>
              </a:ext>
            </a:extLst>
          </p:cNvPr>
          <p:cNvSpPr txBox="1"/>
          <p:nvPr/>
        </p:nvSpPr>
        <p:spPr>
          <a:xfrm>
            <a:off x="2052118" y="2875002"/>
            <a:ext cx="7726101" cy="1077218"/>
          </a:xfrm>
          <a:prstGeom prst="rect">
            <a:avLst/>
          </a:prstGeom>
          <a:noFill/>
        </p:spPr>
        <p:txBody>
          <a:bodyPr wrap="square" rtlCol="0">
            <a:spAutoFit/>
          </a:bodyPr>
          <a:lstStyle/>
          <a:p>
            <a:pPr algn="ctr"/>
            <a:r>
              <a:rPr lang="en-US" sz="3200" b="1" dirty="0">
                <a:solidFill>
                  <a:schemeClr val="bg1"/>
                </a:solidFill>
                <a:latin typeface="Arial Black" panose="020B0A04020102020204" pitchFamily="34" charset="0"/>
              </a:rPr>
              <a:t>Which cities are unsafe?</a:t>
            </a:r>
          </a:p>
          <a:p>
            <a:pPr algn="ctr"/>
            <a:r>
              <a:rPr lang="en-US" sz="3200" b="1" dirty="0">
                <a:solidFill>
                  <a:schemeClr val="bg1"/>
                </a:solidFill>
                <a:latin typeface="Arial Black" panose="020B0A04020102020204" pitchFamily="34" charset="0"/>
              </a:rPr>
              <a:t>Let’s find out…</a:t>
            </a:r>
          </a:p>
        </p:txBody>
      </p:sp>
    </p:spTree>
    <p:extLst>
      <p:ext uri="{BB962C8B-B14F-4D97-AF65-F5344CB8AC3E}">
        <p14:creationId xmlns:p14="http://schemas.microsoft.com/office/powerpoint/2010/main" val="38866276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CC6DF3A9-ACCA-4BFB-8FA1-CE5E93786145}"/>
              </a:ext>
            </a:extLst>
          </p:cNvPr>
          <p:cNvGraphicFramePr>
            <a:graphicFrameLocks noGrp="1"/>
          </p:cNvGraphicFramePr>
          <p:nvPr>
            <p:extLst/>
          </p:nvPr>
        </p:nvGraphicFramePr>
        <p:xfrm>
          <a:off x="410901" y="711843"/>
          <a:ext cx="5491988" cy="5850903"/>
        </p:xfrm>
        <a:graphic>
          <a:graphicData uri="http://schemas.openxmlformats.org/drawingml/2006/table">
            <a:tbl>
              <a:tblPr firstRow="1" bandRow="1">
                <a:tableStyleId>{F5AB1C69-6EDB-4FF4-983F-18BD219EF322}</a:tableStyleId>
              </a:tblPr>
              <a:tblGrid>
                <a:gridCol w="2046781">
                  <a:extLst>
                    <a:ext uri="{9D8B030D-6E8A-4147-A177-3AD203B41FA5}">
                      <a16:colId xmlns:a16="http://schemas.microsoft.com/office/drawing/2014/main" val="3760555723"/>
                    </a:ext>
                  </a:extLst>
                </a:gridCol>
                <a:gridCol w="3445207">
                  <a:extLst>
                    <a:ext uri="{9D8B030D-6E8A-4147-A177-3AD203B41FA5}">
                      <a16:colId xmlns:a16="http://schemas.microsoft.com/office/drawing/2014/main" val="3470223143"/>
                    </a:ext>
                  </a:extLst>
                </a:gridCol>
              </a:tblGrid>
              <a:tr h="645185">
                <a:tc gridSpan="2">
                  <a:txBody>
                    <a:bodyPr/>
                    <a:lstStyle/>
                    <a:p>
                      <a:pPr lvl="0" algn="ctr"/>
                      <a:r>
                        <a:rPr lang="en-US" sz="2800" b="1" dirty="0">
                          <a:solidFill>
                            <a:schemeClr val="tx1"/>
                          </a:solidFill>
                        </a:rPr>
                        <a:t>Baltimore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b="1" dirty="0">
                        <a:solidFill>
                          <a:schemeClr val="bg1"/>
                        </a:solidFill>
                      </a:endParaRPr>
                    </a:p>
                  </a:txBody>
                  <a:tcPr/>
                </a:tc>
                <a:extLst>
                  <a:ext uri="{0D108BD9-81ED-4DB2-BD59-A6C34878D82A}">
                    <a16:rowId xmlns:a16="http://schemas.microsoft.com/office/drawing/2014/main" val="3485244619"/>
                  </a:ext>
                </a:extLst>
              </a:tr>
              <a:tr h="813270">
                <a:tc>
                  <a:txBody>
                    <a:bodyPr/>
                    <a:lstStyle/>
                    <a:p>
                      <a:r>
                        <a:rPr lang="en-US" b="0" dirty="0">
                          <a:solidFill>
                            <a:schemeClr val="tx1"/>
                          </a:solidFill>
                        </a:rPr>
                        <a:t>Race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rPr>
                        <a:t>Predominantly African Americans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31020039"/>
                  </a:ext>
                </a:extLst>
              </a:tr>
              <a:tr h="1098112">
                <a:tc>
                  <a:txBody>
                    <a:bodyPr/>
                    <a:lstStyle/>
                    <a:p>
                      <a:r>
                        <a:rPr lang="en-US" b="1" dirty="0">
                          <a:solidFill>
                            <a:schemeClr val="tx1"/>
                          </a:solidFill>
                        </a:rPr>
                        <a: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altLang="zh-CN" b="1" dirty="0">
                          <a:solidFill>
                            <a:schemeClr val="tx1"/>
                          </a:solidFill>
                        </a:rPr>
                        <a:t>Predominantly e</a:t>
                      </a:r>
                      <a:r>
                        <a:rPr lang="en-US" b="1" dirty="0">
                          <a:solidFill>
                            <a:schemeClr val="tx1"/>
                          </a:solidFill>
                        </a:rPr>
                        <a:t>arly 20s followed by 30s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463468197"/>
                  </a:ext>
                </a:extLst>
              </a:tr>
              <a:tr h="1098112">
                <a:tc>
                  <a:txBody>
                    <a:bodyPr/>
                    <a:lstStyle/>
                    <a:p>
                      <a:r>
                        <a:rPr lang="en-US" b="1" dirty="0">
                          <a:solidFill>
                            <a:schemeClr val="tx1"/>
                          </a:solidFill>
                        </a:rPr>
                        <a:t>Sex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b="1" dirty="0">
                          <a:solidFill>
                            <a:schemeClr val="tx1"/>
                          </a:solidFill>
                        </a:rPr>
                        <a:t>Males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998171162"/>
                  </a:ext>
                </a:extLst>
              </a:tr>
              <a:tr h="1098112">
                <a:tc>
                  <a:txBody>
                    <a:bodyPr/>
                    <a:lstStyle/>
                    <a:p>
                      <a:r>
                        <a:rPr lang="en-US" b="0" dirty="0">
                          <a:solidFill>
                            <a:schemeClr val="tx1"/>
                          </a:solidFill>
                        </a:rPr>
                        <a:t>Heat Map/scatter plot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Roland Park, Hampden are higher income, predominantly white – very low homicide count</a:t>
                      </a:r>
                      <a:endParaRPr lang="en-US"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46441645"/>
                  </a:ext>
                </a:extLst>
              </a:tr>
              <a:tr h="1098112">
                <a:tc>
                  <a:txBody>
                    <a:bodyPr/>
                    <a:lstStyle/>
                    <a:p>
                      <a:r>
                        <a:rPr lang="en-US" b="0" dirty="0">
                          <a:solidFill>
                            <a:schemeClr val="tx1"/>
                          </a:solidFill>
                        </a:rPr>
                        <a:t>2018 prediction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Predict more steady homicide counts – no drop off like 2017</a:t>
                      </a:r>
                      <a:endParaRPr lang="en-US" dirty="0">
                        <a:solidFill>
                          <a:schemeClr val="bg1"/>
                        </a:solidFill>
                      </a:endParaRPr>
                    </a:p>
                    <a:p>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65234904"/>
                  </a:ext>
                </a:extLst>
              </a:tr>
            </a:tbl>
          </a:graphicData>
        </a:graphic>
      </p:graphicFrame>
      <p:grpSp>
        <p:nvGrpSpPr>
          <p:cNvPr id="25" name="Group 24">
            <a:extLst>
              <a:ext uri="{FF2B5EF4-FFF2-40B4-BE49-F238E27FC236}">
                <a16:creationId xmlns:a16="http://schemas.microsoft.com/office/drawing/2014/main" id="{B76896AF-38AA-409B-AE66-9577E9FC70F7}"/>
              </a:ext>
            </a:extLst>
          </p:cNvPr>
          <p:cNvGrpSpPr/>
          <p:nvPr/>
        </p:nvGrpSpPr>
        <p:grpSpPr>
          <a:xfrm>
            <a:off x="6158576" y="711843"/>
            <a:ext cx="5746791" cy="5850904"/>
            <a:chOff x="6158576" y="711843"/>
            <a:chExt cx="5746791" cy="5850904"/>
          </a:xfrm>
        </p:grpSpPr>
        <p:sp>
          <p:nvSpPr>
            <p:cNvPr id="18" name="Rectangle 17">
              <a:extLst>
                <a:ext uri="{FF2B5EF4-FFF2-40B4-BE49-F238E27FC236}">
                  <a16:creationId xmlns:a16="http://schemas.microsoft.com/office/drawing/2014/main" id="{1C484668-4A05-4DFC-AD92-9BE747404EF8}"/>
                </a:ext>
              </a:extLst>
            </p:cNvPr>
            <p:cNvSpPr/>
            <p:nvPr/>
          </p:nvSpPr>
          <p:spPr>
            <a:xfrm>
              <a:off x="6158576" y="711843"/>
              <a:ext cx="5746791" cy="5850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337B2A2-6756-4F77-9761-CCACA189589E}"/>
                </a:ext>
              </a:extLst>
            </p:cNvPr>
            <p:cNvSpPr txBox="1"/>
            <p:nvPr/>
          </p:nvSpPr>
          <p:spPr>
            <a:xfrm>
              <a:off x="8399363" y="3934495"/>
              <a:ext cx="1620456" cy="276999"/>
            </a:xfrm>
            <a:prstGeom prst="rect">
              <a:avLst/>
            </a:prstGeom>
            <a:noFill/>
          </p:spPr>
          <p:txBody>
            <a:bodyPr wrap="square" rtlCol="0">
              <a:spAutoFit/>
            </a:bodyPr>
            <a:lstStyle/>
            <a:p>
              <a:pPr algn="ctr"/>
              <a:r>
                <a:rPr lang="en-US" sz="1200" b="1" dirty="0"/>
                <a:t>Sex</a:t>
              </a:r>
            </a:p>
          </p:txBody>
        </p:sp>
        <p:sp>
          <p:nvSpPr>
            <p:cNvPr id="12" name="TextBox 11">
              <a:extLst>
                <a:ext uri="{FF2B5EF4-FFF2-40B4-BE49-F238E27FC236}">
                  <a16:creationId xmlns:a16="http://schemas.microsoft.com/office/drawing/2014/main" id="{E6710210-AEDC-4D93-954A-ADA416555D47}"/>
                </a:ext>
              </a:extLst>
            </p:cNvPr>
            <p:cNvSpPr txBox="1"/>
            <p:nvPr/>
          </p:nvSpPr>
          <p:spPr>
            <a:xfrm>
              <a:off x="8399363" y="799468"/>
              <a:ext cx="1620456" cy="276999"/>
            </a:xfrm>
            <a:prstGeom prst="rect">
              <a:avLst/>
            </a:prstGeom>
            <a:noFill/>
          </p:spPr>
          <p:txBody>
            <a:bodyPr wrap="square" rtlCol="0">
              <a:spAutoFit/>
            </a:bodyPr>
            <a:lstStyle/>
            <a:p>
              <a:pPr algn="ctr"/>
              <a:r>
                <a:rPr lang="en-US" sz="1200" b="1" dirty="0"/>
                <a:t>Age groups</a:t>
              </a:r>
            </a:p>
          </p:txBody>
        </p:sp>
      </p:grpSp>
      <p:cxnSp>
        <p:nvCxnSpPr>
          <p:cNvPr id="15" name="Straight Connector 14">
            <a:extLst>
              <a:ext uri="{FF2B5EF4-FFF2-40B4-BE49-F238E27FC236}">
                <a16:creationId xmlns:a16="http://schemas.microsoft.com/office/drawing/2014/main" id="{76C7A05D-1E27-4C2D-8C6F-F7E0129944F6}"/>
              </a:ext>
            </a:extLst>
          </p:cNvPr>
          <p:cNvCxnSpPr>
            <a:cxnSpLocks/>
          </p:cNvCxnSpPr>
          <p:nvPr/>
        </p:nvCxnSpPr>
        <p:spPr>
          <a:xfrm>
            <a:off x="6021355" y="3797271"/>
            <a:ext cx="5884012"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A2A913DB-ED21-4844-9FB5-DBDD33C50A9D}"/>
              </a:ext>
            </a:extLst>
          </p:cNvPr>
          <p:cNvPicPr>
            <a:picLocks noChangeAspect="1"/>
          </p:cNvPicPr>
          <p:nvPr/>
        </p:nvPicPr>
        <p:blipFill rotWithShape="1">
          <a:blip r:embed="rId2"/>
          <a:srcRect l="53636"/>
          <a:stretch/>
        </p:blipFill>
        <p:spPr>
          <a:xfrm>
            <a:off x="6630587" y="4134137"/>
            <a:ext cx="4939990" cy="2400398"/>
          </a:xfrm>
          <a:prstGeom prst="rect">
            <a:avLst/>
          </a:prstGeom>
        </p:spPr>
      </p:pic>
      <p:pic>
        <p:nvPicPr>
          <p:cNvPr id="14" name="Picture 13">
            <a:extLst>
              <a:ext uri="{FF2B5EF4-FFF2-40B4-BE49-F238E27FC236}">
                <a16:creationId xmlns:a16="http://schemas.microsoft.com/office/drawing/2014/main" id="{D48ECE48-1355-4AB1-8E51-0278474AAF6B}"/>
              </a:ext>
            </a:extLst>
          </p:cNvPr>
          <p:cNvPicPr/>
          <p:nvPr/>
        </p:nvPicPr>
        <p:blipFill rotWithShape="1">
          <a:blip r:embed="rId3"/>
          <a:srcRect l="8336"/>
          <a:stretch/>
        </p:blipFill>
        <p:spPr>
          <a:xfrm>
            <a:off x="6484620" y="1090175"/>
            <a:ext cx="5274361" cy="2678884"/>
          </a:xfrm>
          <a:prstGeom prst="rect">
            <a:avLst/>
          </a:prstGeom>
        </p:spPr>
      </p:pic>
    </p:spTree>
    <p:extLst>
      <p:ext uri="{BB962C8B-B14F-4D97-AF65-F5344CB8AC3E}">
        <p14:creationId xmlns:p14="http://schemas.microsoft.com/office/powerpoint/2010/main" val="1646786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CC6DF3A9-ACCA-4BFB-8FA1-CE5E93786145}"/>
              </a:ext>
            </a:extLst>
          </p:cNvPr>
          <p:cNvGraphicFramePr>
            <a:graphicFrameLocks noGrp="1"/>
          </p:cNvGraphicFramePr>
          <p:nvPr>
            <p:extLst/>
          </p:nvPr>
        </p:nvGraphicFramePr>
        <p:xfrm>
          <a:off x="410901" y="711843"/>
          <a:ext cx="5491988" cy="5850903"/>
        </p:xfrm>
        <a:graphic>
          <a:graphicData uri="http://schemas.openxmlformats.org/drawingml/2006/table">
            <a:tbl>
              <a:tblPr firstRow="1" bandRow="1">
                <a:tableStyleId>{F5AB1C69-6EDB-4FF4-983F-18BD219EF322}</a:tableStyleId>
              </a:tblPr>
              <a:tblGrid>
                <a:gridCol w="2046781">
                  <a:extLst>
                    <a:ext uri="{9D8B030D-6E8A-4147-A177-3AD203B41FA5}">
                      <a16:colId xmlns:a16="http://schemas.microsoft.com/office/drawing/2014/main" val="3760555723"/>
                    </a:ext>
                  </a:extLst>
                </a:gridCol>
                <a:gridCol w="3445207">
                  <a:extLst>
                    <a:ext uri="{9D8B030D-6E8A-4147-A177-3AD203B41FA5}">
                      <a16:colId xmlns:a16="http://schemas.microsoft.com/office/drawing/2014/main" val="3470223143"/>
                    </a:ext>
                  </a:extLst>
                </a:gridCol>
              </a:tblGrid>
              <a:tr h="645185">
                <a:tc gridSpan="2">
                  <a:txBody>
                    <a:bodyPr/>
                    <a:lstStyle/>
                    <a:p>
                      <a:pPr lvl="0" algn="ctr"/>
                      <a:r>
                        <a:rPr lang="en-US" sz="2800" b="1" dirty="0">
                          <a:solidFill>
                            <a:schemeClr val="tx1"/>
                          </a:solidFill>
                        </a:rPr>
                        <a:t>Baltimore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b="1" dirty="0">
                        <a:solidFill>
                          <a:schemeClr val="bg1"/>
                        </a:solidFill>
                      </a:endParaRPr>
                    </a:p>
                  </a:txBody>
                  <a:tcPr/>
                </a:tc>
                <a:extLst>
                  <a:ext uri="{0D108BD9-81ED-4DB2-BD59-A6C34878D82A}">
                    <a16:rowId xmlns:a16="http://schemas.microsoft.com/office/drawing/2014/main" val="3485244619"/>
                  </a:ext>
                </a:extLst>
              </a:tr>
              <a:tr h="813270">
                <a:tc>
                  <a:txBody>
                    <a:bodyPr/>
                    <a:lstStyle/>
                    <a:p>
                      <a:r>
                        <a:rPr lang="en-US" b="0" dirty="0">
                          <a:solidFill>
                            <a:schemeClr val="tx1"/>
                          </a:solidFill>
                        </a:rPr>
                        <a:t>Race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b="0" dirty="0">
                          <a:solidFill>
                            <a:schemeClr val="tx1"/>
                          </a:solidFill>
                        </a:rPr>
                        <a:t>Predominantly African Americans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31020039"/>
                  </a:ext>
                </a:extLst>
              </a:tr>
              <a:tr h="1098112">
                <a:tc>
                  <a:txBody>
                    <a:bodyPr/>
                    <a:lstStyle/>
                    <a:p>
                      <a:r>
                        <a:rPr lang="en-US" b="0" dirty="0">
                          <a:solidFill>
                            <a:schemeClr val="tx1"/>
                          </a:solidFill>
                        </a:rPr>
                        <a: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Predominantly early 20s followed by 30s</a:t>
                      </a:r>
                    </a:p>
                    <a:p>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63468197"/>
                  </a:ext>
                </a:extLst>
              </a:tr>
              <a:tr h="1098112">
                <a:tc>
                  <a:txBody>
                    <a:bodyPr/>
                    <a:lstStyle/>
                    <a:p>
                      <a:r>
                        <a:rPr lang="en-US" b="0" dirty="0">
                          <a:solidFill>
                            <a:schemeClr val="tx1"/>
                          </a:solidFill>
                        </a:rPr>
                        <a:t>Sex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rPr>
                        <a:t>Males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98171162"/>
                  </a:ext>
                </a:extLst>
              </a:tr>
              <a:tr h="1098112">
                <a:tc>
                  <a:txBody>
                    <a:bodyPr/>
                    <a:lstStyle/>
                    <a:p>
                      <a:r>
                        <a:rPr lang="en-US" b="1" dirty="0">
                          <a:solidFill>
                            <a:schemeClr val="tx1"/>
                          </a:solidFill>
                        </a:rPr>
                        <a:t>Heat Map/scatter plot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Roland Park, Hampden are higher income, predominantly white – very low homicide count</a:t>
                      </a:r>
                      <a:endParaRPr lang="en-US"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46441645"/>
                  </a:ext>
                </a:extLst>
              </a:tr>
              <a:tr h="1098112">
                <a:tc>
                  <a:txBody>
                    <a:bodyPr/>
                    <a:lstStyle/>
                    <a:p>
                      <a:r>
                        <a:rPr lang="en-US" b="0" dirty="0">
                          <a:solidFill>
                            <a:schemeClr val="tx1"/>
                          </a:solidFill>
                        </a:rPr>
                        <a:t>2018 prediction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Predict more steady homicide counts – no drop off like 2017</a:t>
                      </a:r>
                      <a:endParaRPr lang="en-US" dirty="0">
                        <a:solidFill>
                          <a:schemeClr val="bg1"/>
                        </a:solidFill>
                      </a:endParaRPr>
                    </a:p>
                    <a:p>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65234904"/>
                  </a:ext>
                </a:extLst>
              </a:tr>
            </a:tbl>
          </a:graphicData>
        </a:graphic>
      </p:graphicFrame>
      <p:cxnSp>
        <p:nvCxnSpPr>
          <p:cNvPr id="15" name="Straight Connector 14">
            <a:extLst>
              <a:ext uri="{FF2B5EF4-FFF2-40B4-BE49-F238E27FC236}">
                <a16:creationId xmlns:a16="http://schemas.microsoft.com/office/drawing/2014/main" id="{76C7A05D-1E27-4C2D-8C6F-F7E0129944F6}"/>
              </a:ext>
            </a:extLst>
          </p:cNvPr>
          <p:cNvCxnSpPr>
            <a:cxnSpLocks/>
          </p:cNvCxnSpPr>
          <p:nvPr/>
        </p:nvCxnSpPr>
        <p:spPr>
          <a:xfrm>
            <a:off x="6158576" y="3637294"/>
            <a:ext cx="5884012"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8C807992-AFBD-4CF7-8D53-0C5EB05902A1}"/>
              </a:ext>
            </a:extLst>
          </p:cNvPr>
          <p:cNvPicPr>
            <a:picLocks noChangeAspect="1"/>
          </p:cNvPicPr>
          <p:nvPr/>
        </p:nvPicPr>
        <p:blipFill>
          <a:blip r:embed="rId2"/>
          <a:stretch>
            <a:fillRect/>
          </a:stretch>
        </p:blipFill>
        <p:spPr>
          <a:xfrm>
            <a:off x="6158576" y="711844"/>
            <a:ext cx="5823856" cy="5850902"/>
          </a:xfrm>
          <a:prstGeom prst="rect">
            <a:avLst/>
          </a:prstGeom>
        </p:spPr>
      </p:pic>
    </p:spTree>
    <p:extLst>
      <p:ext uri="{BB962C8B-B14F-4D97-AF65-F5344CB8AC3E}">
        <p14:creationId xmlns:p14="http://schemas.microsoft.com/office/powerpoint/2010/main" val="32049181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CC6DF3A9-ACCA-4BFB-8FA1-CE5E93786145}"/>
              </a:ext>
            </a:extLst>
          </p:cNvPr>
          <p:cNvGraphicFramePr>
            <a:graphicFrameLocks noGrp="1"/>
          </p:cNvGraphicFramePr>
          <p:nvPr>
            <p:extLst>
              <p:ext uri="{D42A27DB-BD31-4B8C-83A1-F6EECF244321}">
                <p14:modId xmlns:p14="http://schemas.microsoft.com/office/powerpoint/2010/main" val="1280116801"/>
              </p:ext>
            </p:extLst>
          </p:nvPr>
        </p:nvGraphicFramePr>
        <p:xfrm>
          <a:off x="410901" y="711843"/>
          <a:ext cx="5491988" cy="5850903"/>
        </p:xfrm>
        <a:graphic>
          <a:graphicData uri="http://schemas.openxmlformats.org/drawingml/2006/table">
            <a:tbl>
              <a:tblPr firstRow="1" bandRow="1">
                <a:tableStyleId>{F5AB1C69-6EDB-4FF4-983F-18BD219EF322}</a:tableStyleId>
              </a:tblPr>
              <a:tblGrid>
                <a:gridCol w="2046781">
                  <a:extLst>
                    <a:ext uri="{9D8B030D-6E8A-4147-A177-3AD203B41FA5}">
                      <a16:colId xmlns:a16="http://schemas.microsoft.com/office/drawing/2014/main" val="3760555723"/>
                    </a:ext>
                  </a:extLst>
                </a:gridCol>
                <a:gridCol w="3445207">
                  <a:extLst>
                    <a:ext uri="{9D8B030D-6E8A-4147-A177-3AD203B41FA5}">
                      <a16:colId xmlns:a16="http://schemas.microsoft.com/office/drawing/2014/main" val="3470223143"/>
                    </a:ext>
                  </a:extLst>
                </a:gridCol>
              </a:tblGrid>
              <a:tr h="645185">
                <a:tc gridSpan="2">
                  <a:txBody>
                    <a:bodyPr/>
                    <a:lstStyle/>
                    <a:p>
                      <a:pPr lvl="0" algn="ctr"/>
                      <a:r>
                        <a:rPr lang="en-US" sz="2800" b="1" dirty="0">
                          <a:solidFill>
                            <a:schemeClr val="tx1"/>
                          </a:solidFill>
                        </a:rPr>
                        <a:t>Baltimore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b="1" dirty="0">
                        <a:solidFill>
                          <a:schemeClr val="bg1"/>
                        </a:solidFill>
                      </a:endParaRPr>
                    </a:p>
                  </a:txBody>
                  <a:tcPr/>
                </a:tc>
                <a:extLst>
                  <a:ext uri="{0D108BD9-81ED-4DB2-BD59-A6C34878D82A}">
                    <a16:rowId xmlns:a16="http://schemas.microsoft.com/office/drawing/2014/main" val="3485244619"/>
                  </a:ext>
                </a:extLst>
              </a:tr>
              <a:tr h="813270">
                <a:tc>
                  <a:txBody>
                    <a:bodyPr/>
                    <a:lstStyle/>
                    <a:p>
                      <a:r>
                        <a:rPr lang="en-US" b="0" dirty="0">
                          <a:solidFill>
                            <a:schemeClr val="tx1"/>
                          </a:solidFill>
                        </a:rPr>
                        <a:t>Race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b="0" dirty="0">
                          <a:solidFill>
                            <a:schemeClr val="tx1"/>
                          </a:solidFill>
                        </a:rPr>
                        <a:t>Predominantly African Americans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31020039"/>
                  </a:ext>
                </a:extLst>
              </a:tr>
              <a:tr h="1098112">
                <a:tc>
                  <a:txBody>
                    <a:bodyPr/>
                    <a:lstStyle/>
                    <a:p>
                      <a:r>
                        <a:rPr lang="en-US" b="0" dirty="0">
                          <a:solidFill>
                            <a:schemeClr val="tx1"/>
                          </a:solidFill>
                        </a:rPr>
                        <a: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Predominantly early 20s followed by 30s</a:t>
                      </a:r>
                    </a:p>
                    <a:p>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63468197"/>
                  </a:ext>
                </a:extLst>
              </a:tr>
              <a:tr h="1098112">
                <a:tc>
                  <a:txBody>
                    <a:bodyPr/>
                    <a:lstStyle/>
                    <a:p>
                      <a:r>
                        <a:rPr lang="en-US" b="0" dirty="0">
                          <a:solidFill>
                            <a:schemeClr val="tx1"/>
                          </a:solidFill>
                        </a:rPr>
                        <a:t>Sex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rPr>
                        <a:t>Males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98171162"/>
                  </a:ext>
                </a:extLst>
              </a:tr>
              <a:tr h="1098112">
                <a:tc>
                  <a:txBody>
                    <a:bodyPr/>
                    <a:lstStyle/>
                    <a:p>
                      <a:r>
                        <a:rPr lang="en-US" b="1" dirty="0">
                          <a:solidFill>
                            <a:schemeClr val="tx1"/>
                          </a:solidFill>
                        </a:rPr>
                        <a:t>Heat Map/scatter plot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b="1" dirty="0">
                          <a:solidFill>
                            <a:schemeClr val="tx1"/>
                          </a:solidFill>
                        </a:rPr>
                        <a:t>Roland Park, Hampden are higher income, predominantly white – very low homicide count</a:t>
                      </a:r>
                      <a:endParaRPr lang="en-US"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46441645"/>
                  </a:ext>
                </a:extLst>
              </a:tr>
              <a:tr h="1098112">
                <a:tc>
                  <a:txBody>
                    <a:bodyPr/>
                    <a:lstStyle/>
                    <a:p>
                      <a:r>
                        <a:rPr lang="en-US" b="0" dirty="0">
                          <a:solidFill>
                            <a:schemeClr val="tx1"/>
                          </a:solidFill>
                        </a:rPr>
                        <a:t>2018 prediction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rPr>
                        <a:t>Predict more steady homicide counts – no drop off like 2017</a:t>
                      </a:r>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65234904"/>
                  </a:ext>
                </a:extLst>
              </a:tr>
            </a:tbl>
          </a:graphicData>
        </a:graphic>
      </p:graphicFrame>
      <p:cxnSp>
        <p:nvCxnSpPr>
          <p:cNvPr id="15" name="Straight Connector 14">
            <a:extLst>
              <a:ext uri="{FF2B5EF4-FFF2-40B4-BE49-F238E27FC236}">
                <a16:creationId xmlns:a16="http://schemas.microsoft.com/office/drawing/2014/main" id="{76C7A05D-1E27-4C2D-8C6F-F7E0129944F6}"/>
              </a:ext>
            </a:extLst>
          </p:cNvPr>
          <p:cNvCxnSpPr>
            <a:cxnSpLocks/>
          </p:cNvCxnSpPr>
          <p:nvPr/>
        </p:nvCxnSpPr>
        <p:spPr>
          <a:xfrm>
            <a:off x="6158576" y="3637294"/>
            <a:ext cx="5884012"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0E99504B-D70C-4564-94A2-F5B831F4E79D}"/>
              </a:ext>
            </a:extLst>
          </p:cNvPr>
          <p:cNvPicPr>
            <a:picLocks noChangeAspect="1"/>
          </p:cNvPicPr>
          <p:nvPr/>
        </p:nvPicPr>
        <p:blipFill>
          <a:blip r:embed="rId2"/>
          <a:stretch>
            <a:fillRect/>
          </a:stretch>
        </p:blipFill>
        <p:spPr>
          <a:xfrm>
            <a:off x="6158576" y="711843"/>
            <a:ext cx="5800242" cy="5850899"/>
          </a:xfrm>
          <a:prstGeom prst="rect">
            <a:avLst/>
          </a:prstGeom>
        </p:spPr>
      </p:pic>
    </p:spTree>
    <p:extLst>
      <p:ext uri="{BB962C8B-B14F-4D97-AF65-F5344CB8AC3E}">
        <p14:creationId xmlns:p14="http://schemas.microsoft.com/office/powerpoint/2010/main" val="22629542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C484668-4A05-4DFC-AD92-9BE747404EF8}"/>
              </a:ext>
            </a:extLst>
          </p:cNvPr>
          <p:cNvSpPr/>
          <p:nvPr/>
        </p:nvSpPr>
        <p:spPr>
          <a:xfrm>
            <a:off x="6158576" y="1165412"/>
            <a:ext cx="5746791" cy="4733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8" name="Table 7">
            <a:extLst>
              <a:ext uri="{FF2B5EF4-FFF2-40B4-BE49-F238E27FC236}">
                <a16:creationId xmlns:a16="http://schemas.microsoft.com/office/drawing/2014/main" id="{CC6DF3A9-ACCA-4BFB-8FA1-CE5E93786145}"/>
              </a:ext>
            </a:extLst>
          </p:cNvPr>
          <p:cNvGraphicFramePr>
            <a:graphicFrameLocks noGrp="1"/>
          </p:cNvGraphicFramePr>
          <p:nvPr>
            <p:extLst/>
          </p:nvPr>
        </p:nvGraphicFramePr>
        <p:xfrm>
          <a:off x="410901" y="711843"/>
          <a:ext cx="5491988" cy="5850903"/>
        </p:xfrm>
        <a:graphic>
          <a:graphicData uri="http://schemas.openxmlformats.org/drawingml/2006/table">
            <a:tbl>
              <a:tblPr firstRow="1" bandRow="1">
                <a:tableStyleId>{F5AB1C69-6EDB-4FF4-983F-18BD219EF322}</a:tableStyleId>
              </a:tblPr>
              <a:tblGrid>
                <a:gridCol w="2046781">
                  <a:extLst>
                    <a:ext uri="{9D8B030D-6E8A-4147-A177-3AD203B41FA5}">
                      <a16:colId xmlns:a16="http://schemas.microsoft.com/office/drawing/2014/main" val="3760555723"/>
                    </a:ext>
                  </a:extLst>
                </a:gridCol>
                <a:gridCol w="3445207">
                  <a:extLst>
                    <a:ext uri="{9D8B030D-6E8A-4147-A177-3AD203B41FA5}">
                      <a16:colId xmlns:a16="http://schemas.microsoft.com/office/drawing/2014/main" val="3470223143"/>
                    </a:ext>
                  </a:extLst>
                </a:gridCol>
              </a:tblGrid>
              <a:tr h="645185">
                <a:tc gridSpan="2">
                  <a:txBody>
                    <a:bodyPr/>
                    <a:lstStyle/>
                    <a:p>
                      <a:pPr lvl="0" algn="ctr"/>
                      <a:r>
                        <a:rPr lang="en-US" sz="2800" b="1" dirty="0">
                          <a:solidFill>
                            <a:schemeClr val="tx1"/>
                          </a:solidFill>
                        </a:rPr>
                        <a:t>Baltimore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b="1" dirty="0">
                        <a:solidFill>
                          <a:schemeClr val="bg1"/>
                        </a:solidFill>
                      </a:endParaRPr>
                    </a:p>
                  </a:txBody>
                  <a:tcPr/>
                </a:tc>
                <a:extLst>
                  <a:ext uri="{0D108BD9-81ED-4DB2-BD59-A6C34878D82A}">
                    <a16:rowId xmlns:a16="http://schemas.microsoft.com/office/drawing/2014/main" val="3485244619"/>
                  </a:ext>
                </a:extLst>
              </a:tr>
              <a:tr h="813270">
                <a:tc>
                  <a:txBody>
                    <a:bodyPr/>
                    <a:lstStyle/>
                    <a:p>
                      <a:r>
                        <a:rPr lang="en-US" b="0" dirty="0">
                          <a:solidFill>
                            <a:schemeClr val="tx1"/>
                          </a:solidFill>
                        </a:rPr>
                        <a:t>Race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b="0" dirty="0">
                          <a:solidFill>
                            <a:schemeClr val="tx1"/>
                          </a:solidFill>
                        </a:rPr>
                        <a:t>Predominantly African Americans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31020039"/>
                  </a:ext>
                </a:extLst>
              </a:tr>
              <a:tr h="1098112">
                <a:tc>
                  <a:txBody>
                    <a:bodyPr/>
                    <a:lstStyle/>
                    <a:p>
                      <a:r>
                        <a:rPr lang="en-US" b="0" dirty="0">
                          <a:solidFill>
                            <a:schemeClr val="tx1"/>
                          </a:solidFill>
                        </a:rPr>
                        <a: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Predominantly early 20s followed by 30s</a:t>
                      </a:r>
                    </a:p>
                    <a:p>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63468197"/>
                  </a:ext>
                </a:extLst>
              </a:tr>
              <a:tr h="1098112">
                <a:tc>
                  <a:txBody>
                    <a:bodyPr/>
                    <a:lstStyle/>
                    <a:p>
                      <a:r>
                        <a:rPr lang="en-US" b="0" dirty="0">
                          <a:solidFill>
                            <a:schemeClr val="tx1"/>
                          </a:solidFill>
                        </a:rPr>
                        <a:t>Sex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rPr>
                        <a:t>Males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98171162"/>
                  </a:ext>
                </a:extLst>
              </a:tr>
              <a:tr h="1098112">
                <a:tc>
                  <a:txBody>
                    <a:bodyPr/>
                    <a:lstStyle/>
                    <a:p>
                      <a:r>
                        <a:rPr lang="en-US" b="0" dirty="0">
                          <a:solidFill>
                            <a:schemeClr val="tx1"/>
                          </a:solidFill>
                        </a:rPr>
                        <a:t>Heat Map/scatter plot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Roland Park, Hampden are higher income, predominantly white – very low homicide count</a:t>
                      </a:r>
                      <a:endParaRPr lang="en-US"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46441645"/>
                  </a:ext>
                </a:extLst>
              </a:tr>
              <a:tr h="1098112">
                <a:tc>
                  <a:txBody>
                    <a:bodyPr/>
                    <a:lstStyle/>
                    <a:p>
                      <a:r>
                        <a:rPr lang="en-US" b="1" dirty="0">
                          <a:solidFill>
                            <a:schemeClr val="tx1"/>
                          </a:solidFill>
                        </a:rPr>
                        <a:t>2018 prediction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Predict more steady homicide counts – no drop off like 2017</a:t>
                      </a:r>
                      <a:endParaRPr lang="en-US" b="1" dirty="0">
                        <a:solidFill>
                          <a:schemeClr val="bg1"/>
                        </a:solidFill>
                      </a:endParaRPr>
                    </a:p>
                    <a:p>
                      <a:endParaRPr lang="en-US"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265234904"/>
                  </a:ext>
                </a:extLst>
              </a:tr>
            </a:tbl>
          </a:graphicData>
        </a:graphic>
      </p:graphicFrame>
      <p:pic>
        <p:nvPicPr>
          <p:cNvPr id="5" name="Picture 4">
            <a:extLst>
              <a:ext uri="{FF2B5EF4-FFF2-40B4-BE49-F238E27FC236}">
                <a16:creationId xmlns:a16="http://schemas.microsoft.com/office/drawing/2014/main" id="{2F8FC7C6-BC75-46A8-8BBF-19DFBDD0A7F0}"/>
              </a:ext>
            </a:extLst>
          </p:cNvPr>
          <p:cNvPicPr>
            <a:picLocks noChangeAspect="1"/>
          </p:cNvPicPr>
          <p:nvPr/>
        </p:nvPicPr>
        <p:blipFill>
          <a:blip r:embed="rId3"/>
          <a:stretch>
            <a:fillRect/>
          </a:stretch>
        </p:blipFill>
        <p:spPr>
          <a:xfrm>
            <a:off x="6158576" y="1573554"/>
            <a:ext cx="5680148" cy="3917079"/>
          </a:xfrm>
          <a:prstGeom prst="rect">
            <a:avLst/>
          </a:prstGeom>
        </p:spPr>
      </p:pic>
    </p:spTree>
    <p:extLst>
      <p:ext uri="{BB962C8B-B14F-4D97-AF65-F5344CB8AC3E}">
        <p14:creationId xmlns:p14="http://schemas.microsoft.com/office/powerpoint/2010/main" val="37615530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easylife-online.com/wp-content/uploads/data/2018/1/2/black-white-desktop-wallpaper-other-cool-backgrounds-images-city-station.jpg">
            <a:extLst>
              <a:ext uri="{FF2B5EF4-FFF2-40B4-BE49-F238E27FC236}">
                <a16:creationId xmlns:a16="http://schemas.microsoft.com/office/drawing/2014/main" id="{94EEE4CF-2F45-433B-A4D6-590735F3B0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69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236BCBF-66BA-48A7-AD9A-1B501996F732}"/>
              </a:ext>
            </a:extLst>
          </p:cNvPr>
          <p:cNvSpPr/>
          <p:nvPr/>
        </p:nvSpPr>
        <p:spPr>
          <a:xfrm>
            <a:off x="0" y="2883877"/>
            <a:ext cx="12192000" cy="970670"/>
          </a:xfrm>
          <a:prstGeom prst="rect">
            <a:avLst/>
          </a:prstGeom>
          <a:solidFill>
            <a:schemeClr val="bg1">
              <a:lumMod val="6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TextBox 3">
            <a:extLst>
              <a:ext uri="{FF2B5EF4-FFF2-40B4-BE49-F238E27FC236}">
                <a16:creationId xmlns:a16="http://schemas.microsoft.com/office/drawing/2014/main" id="{3E054B2A-E12D-40A7-BA21-995AD8494CC3}"/>
              </a:ext>
            </a:extLst>
          </p:cNvPr>
          <p:cNvSpPr txBox="1"/>
          <p:nvPr/>
        </p:nvSpPr>
        <p:spPr>
          <a:xfrm>
            <a:off x="2052118" y="3076824"/>
            <a:ext cx="7726101" cy="584775"/>
          </a:xfrm>
          <a:prstGeom prst="rect">
            <a:avLst/>
          </a:prstGeom>
          <a:noFill/>
        </p:spPr>
        <p:txBody>
          <a:bodyPr wrap="square" rtlCol="0">
            <a:spAutoFit/>
          </a:bodyPr>
          <a:lstStyle/>
          <a:p>
            <a:pPr algn="ctr"/>
            <a:r>
              <a:rPr lang="en-US" sz="3200" dirty="0">
                <a:solidFill>
                  <a:schemeClr val="bg1"/>
                </a:solidFill>
                <a:latin typeface="Arial Black" panose="020B0A04020102020204" pitchFamily="34" charset="0"/>
              </a:rPr>
              <a:t>Final Insights</a:t>
            </a:r>
          </a:p>
        </p:txBody>
      </p:sp>
    </p:spTree>
    <p:extLst>
      <p:ext uri="{BB962C8B-B14F-4D97-AF65-F5344CB8AC3E}">
        <p14:creationId xmlns:p14="http://schemas.microsoft.com/office/powerpoint/2010/main" val="25545620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6">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70C9B1-7E8F-47D0-B59D-690B98EB40B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altLang="zh-CN" sz="3200" b="1" i="1" kern="1200" dirty="0">
                <a:solidFill>
                  <a:srgbClr val="FFFFFF"/>
                </a:solidFill>
                <a:latin typeface="+mj-lt"/>
                <a:ea typeface="+mj-ea"/>
                <a:cs typeface="+mj-cs"/>
              </a:rPr>
              <a:t>Prediction of 2018</a:t>
            </a:r>
          </a:p>
        </p:txBody>
      </p:sp>
      <p:pic>
        <p:nvPicPr>
          <p:cNvPr id="7" name="Content Placeholder 3">
            <a:extLst>
              <a:ext uri="{FF2B5EF4-FFF2-40B4-BE49-F238E27FC236}">
                <a16:creationId xmlns:a16="http://schemas.microsoft.com/office/drawing/2014/main" id="{7F649990-EB32-48F0-8C28-1488B66AE72E}"/>
              </a:ext>
            </a:extLst>
          </p:cNvPr>
          <p:cNvPicPr>
            <a:picLocks noGrp="1" noChangeAspect="1"/>
          </p:cNvPicPr>
          <p:nvPr>
            <p:ph idx="1"/>
          </p:nvPr>
        </p:nvPicPr>
        <p:blipFill>
          <a:blip r:embed="rId2"/>
          <a:stretch>
            <a:fillRect/>
          </a:stretch>
        </p:blipFill>
        <p:spPr>
          <a:xfrm>
            <a:off x="3530029" y="560574"/>
            <a:ext cx="8314277" cy="5736851"/>
          </a:xfrm>
          <a:prstGeom prst="rect">
            <a:avLst/>
          </a:prstGeom>
        </p:spPr>
      </p:pic>
    </p:spTree>
    <p:extLst>
      <p:ext uri="{BB962C8B-B14F-4D97-AF65-F5344CB8AC3E}">
        <p14:creationId xmlns:p14="http://schemas.microsoft.com/office/powerpoint/2010/main" val="1189509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2" descr="Image result for department of justice symbol">
            <a:extLst>
              <a:ext uri="{FF2B5EF4-FFF2-40B4-BE49-F238E27FC236}">
                <a16:creationId xmlns:a16="http://schemas.microsoft.com/office/drawing/2014/main" id="{D662EDA3-D01D-4485-B7D4-EEA6F60041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 y="1715781"/>
            <a:ext cx="3425957" cy="34259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7F02B80-3C2F-4746-BD96-D57F48046E7B}"/>
              </a:ext>
            </a:extLst>
          </p:cNvPr>
          <p:cNvSpPr txBox="1"/>
          <p:nvPr/>
        </p:nvSpPr>
        <p:spPr>
          <a:xfrm>
            <a:off x="4461890" y="492369"/>
            <a:ext cx="7161017" cy="6021985"/>
          </a:xfrm>
          <a:prstGeom prst="rect">
            <a:avLst/>
          </a:prstGeom>
        </p:spPr>
        <p:txBody>
          <a:bodyPr vert="horz" lIns="91440" tIns="45720" rIns="91440" bIns="45720" rtlCol="0">
            <a:normAutofit fontScale="92500" lnSpcReduction="10000"/>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500" b="1" i="1" u="none" strike="noStrike" kern="1200" cap="none" spc="0" normalizeH="0" baseline="0" noProof="0" dirty="0">
                <a:ln>
                  <a:noFill/>
                </a:ln>
                <a:solidFill>
                  <a:prstClr val="white"/>
                </a:solidFill>
                <a:effectLst/>
                <a:uLnTx/>
                <a:uFillTx/>
                <a:latin typeface="+mj-lt"/>
                <a:ea typeface="+mn-ea"/>
                <a:cs typeface="+mn-cs"/>
              </a:rPr>
              <a:t>Final Insights: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800" b="1" i="1" u="none" strike="noStrike" kern="1200" cap="none" spc="0" normalizeH="0" baseline="0" noProof="0" dirty="0">
              <a:ln>
                <a:noFill/>
              </a:ln>
              <a:solidFill>
                <a:prstClr val="white"/>
              </a:solidFill>
              <a:effectLst/>
              <a:uLnTx/>
              <a:uFillTx/>
              <a:latin typeface="+mj-lt"/>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1" i="1" u="none" strike="noStrike" kern="1200" cap="none" spc="0" normalizeH="0" baseline="0" noProof="0" dirty="0">
                <a:ln>
                  <a:noFill/>
                </a:ln>
                <a:solidFill>
                  <a:prstClr val="white"/>
                </a:solidFill>
                <a:effectLst/>
                <a:uLnTx/>
                <a:uFillTx/>
                <a:latin typeface="+mj-lt"/>
                <a:ea typeface="+mn-ea"/>
                <a:cs typeface="+mn-cs"/>
              </a:rPr>
              <a:t>Overall homicides in 2018 predicted to be higher than 2017</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1" i="1" u="none" strike="noStrike" kern="1200" cap="none" spc="0" normalizeH="0" baseline="0" noProof="0" dirty="0">
              <a:ln>
                <a:noFill/>
              </a:ln>
              <a:solidFill>
                <a:prstClr val="white"/>
              </a:solidFill>
              <a:effectLst/>
              <a:uLnTx/>
              <a:uFillTx/>
              <a:latin typeface="+mj-lt"/>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1" i="1" u="none" strike="noStrike" kern="1200" cap="none" spc="0" normalizeH="0" baseline="0" noProof="0" dirty="0">
                <a:ln>
                  <a:noFill/>
                </a:ln>
                <a:solidFill>
                  <a:prstClr val="white"/>
                </a:solidFill>
                <a:effectLst/>
                <a:uLnTx/>
                <a:uFillTx/>
                <a:latin typeface="+mj-lt"/>
                <a:ea typeface="+mn-ea"/>
                <a:cs typeface="+mn-cs"/>
              </a:rPr>
              <a:t>Cities of Baltimore, Chicago, Detroit and Los Angeles identified as requiring highest attention based on homicide rate and lowest closure rates</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1" i="1" u="none" strike="noStrike" kern="1200" cap="none" spc="0" normalizeH="0" baseline="0" noProof="0" dirty="0">
              <a:ln>
                <a:noFill/>
              </a:ln>
              <a:solidFill>
                <a:prstClr val="white"/>
              </a:solidFill>
              <a:effectLst/>
              <a:uLnTx/>
              <a:uFillTx/>
              <a:latin typeface="+mj-lt"/>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1" i="1" u="none" strike="noStrike" kern="1200" cap="none" spc="0" normalizeH="0" baseline="0" noProof="0" dirty="0">
                <a:ln>
                  <a:noFill/>
                </a:ln>
                <a:solidFill>
                  <a:prstClr val="white"/>
                </a:solidFill>
                <a:effectLst/>
                <a:uLnTx/>
                <a:uFillTx/>
                <a:latin typeface="+mj-lt"/>
                <a:ea typeface="+mn-ea"/>
                <a:cs typeface="+mn-cs"/>
              </a:rPr>
              <a:t>Regions with highest homicides in these cities have a higher population of African Americans/presence of gangs and lower socio economic conditions</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1" i="1" u="none" strike="noStrike" kern="1200" cap="none" spc="0" normalizeH="0" baseline="0" noProof="0" dirty="0">
              <a:ln>
                <a:noFill/>
              </a:ln>
              <a:solidFill>
                <a:prstClr val="white"/>
              </a:solidFill>
              <a:effectLst/>
              <a:uLnTx/>
              <a:uFillTx/>
              <a:latin typeface="+mj-lt"/>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1" i="1" u="none" strike="noStrike" kern="1200" cap="none" spc="0" normalizeH="0" baseline="0" noProof="0" dirty="0">
                <a:ln>
                  <a:noFill/>
                </a:ln>
                <a:solidFill>
                  <a:prstClr val="white"/>
                </a:solidFill>
                <a:effectLst/>
                <a:uLnTx/>
                <a:uFillTx/>
                <a:latin typeface="+mj-lt"/>
                <a:ea typeface="+mn-ea"/>
                <a:cs typeface="+mn-cs"/>
              </a:rPr>
              <a:t>A rise in  homicides is observed in the months of Sept onwards in these cities in comparison to 2017</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1" i="1" u="none" strike="noStrike" kern="1200" cap="none" spc="0" normalizeH="0" baseline="0" noProof="0" dirty="0">
              <a:ln>
                <a:noFill/>
              </a:ln>
              <a:solidFill>
                <a:prstClr val="white"/>
              </a:solidFill>
              <a:effectLst/>
              <a:uLnTx/>
              <a:uFillTx/>
              <a:latin typeface="+mj-lt"/>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1" i="1" u="none" strike="noStrike" kern="1200" cap="none" spc="0" normalizeH="0" baseline="0" noProof="0" dirty="0">
                <a:ln>
                  <a:noFill/>
                </a:ln>
                <a:solidFill>
                  <a:prstClr val="white"/>
                </a:solidFill>
                <a:effectLst/>
                <a:uLnTx/>
                <a:uFillTx/>
                <a:latin typeface="+mj-lt"/>
                <a:ea typeface="+mn-ea"/>
                <a:cs typeface="+mn-cs"/>
              </a:rPr>
              <a:t>Younger population especially early 20s have higher homicide numbers</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800" b="1" i="1" u="none" strike="noStrike" kern="1200" cap="none" spc="0" normalizeH="0" baseline="0" noProof="0" dirty="0">
              <a:ln>
                <a:noFill/>
              </a:ln>
              <a:solidFill>
                <a:prstClr val="white"/>
              </a:solidFill>
              <a:effectLst/>
              <a:uLnTx/>
              <a:uFillTx/>
              <a:latin typeface="+mj-lt"/>
              <a:ea typeface="+mn-ea"/>
              <a:cs typeface="+mn-cs"/>
            </a:endParaRPr>
          </a:p>
          <a:p>
            <a:pPr marR="0" lvl="0" algn="l" defTabSz="914400" rtl="0" eaLnBrk="1" fontAlgn="auto" latinLnBrk="0" hangingPunct="1">
              <a:lnSpc>
                <a:spcPct val="90000"/>
              </a:lnSpc>
              <a:spcBef>
                <a:spcPts val="0"/>
              </a:spcBef>
              <a:spcAft>
                <a:spcPts val="600"/>
              </a:spcAft>
              <a:buClrTx/>
              <a:buSzTx/>
              <a:tabLst/>
              <a:defRPr/>
            </a:pPr>
            <a:endParaRPr kumimoji="0" lang="en-US" sz="2000" b="1" i="1" u="none" strike="noStrike" kern="1200" cap="none" spc="0" normalizeH="0" baseline="0" noProof="0" dirty="0">
              <a:ln>
                <a:noFill/>
              </a:ln>
              <a:solidFill>
                <a:prstClr val="white"/>
              </a:solidFill>
              <a:effectLst/>
              <a:uLnTx/>
              <a:uFillTx/>
              <a:latin typeface="+mj-lt"/>
              <a:ea typeface="+mn-ea"/>
              <a:cs typeface="+mn-cs"/>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1" i="1" u="none" strike="noStrike" kern="1200" cap="none" spc="0" normalizeH="0" baseline="0" noProof="0" dirty="0">
              <a:ln>
                <a:noFill/>
              </a:ln>
              <a:solidFill>
                <a:prstClr val="white"/>
              </a:solidFill>
              <a:effectLst/>
              <a:uLnTx/>
              <a:uFillTx/>
              <a:latin typeface="+mj-lt"/>
              <a:ea typeface="+mn-ea"/>
              <a:cs typeface="+mn-cs"/>
            </a:endParaRPr>
          </a:p>
        </p:txBody>
      </p:sp>
    </p:spTree>
    <p:extLst>
      <p:ext uri="{BB962C8B-B14F-4D97-AF65-F5344CB8AC3E}">
        <p14:creationId xmlns:p14="http://schemas.microsoft.com/office/powerpoint/2010/main" val="380349663"/>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2" descr="Image result for department of justice symbol">
            <a:extLst>
              <a:ext uri="{FF2B5EF4-FFF2-40B4-BE49-F238E27FC236}">
                <a16:creationId xmlns:a16="http://schemas.microsoft.com/office/drawing/2014/main" id="{D662EDA3-D01D-4485-B7D4-EEA6F60041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 y="1715781"/>
            <a:ext cx="3425957" cy="34259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7F02B80-3C2F-4746-BD96-D57F48046E7B}"/>
              </a:ext>
            </a:extLst>
          </p:cNvPr>
          <p:cNvSpPr txBox="1"/>
          <p:nvPr/>
        </p:nvSpPr>
        <p:spPr>
          <a:xfrm>
            <a:off x="4461890" y="703385"/>
            <a:ext cx="7161017" cy="5542670"/>
          </a:xfrm>
          <a:prstGeom prst="rect">
            <a:avLst/>
          </a:prstGeom>
        </p:spPr>
        <p:txBody>
          <a:bodyPr vert="horz" lIns="91440" tIns="45720" rIns="91440" bIns="45720" rtlCol="0">
            <a:normAutofit fontScale="5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1" u="none" strike="noStrike" kern="1200" cap="none" spc="0" normalizeH="0" baseline="0" noProof="0" dirty="0">
                <a:ln>
                  <a:noFill/>
                </a:ln>
                <a:solidFill>
                  <a:prstClr val="white"/>
                </a:solidFill>
                <a:effectLst/>
                <a:uLnTx/>
                <a:uFillTx/>
                <a:latin typeface="Calibri Light" panose="020F0302020204030204"/>
                <a:ea typeface="+mn-ea"/>
                <a:cs typeface="+mn-cs"/>
              </a:rPr>
              <a:t>Suggestions</a:t>
            </a:r>
            <a:r>
              <a:rPr kumimoji="0" lang="en-US" sz="6500" b="1" i="1" u="none" strike="noStrike" kern="1200" cap="none" spc="0" normalizeH="0" baseline="0" noProof="0" dirty="0">
                <a:ln>
                  <a:noFill/>
                </a:ln>
                <a:solidFill>
                  <a:prstClr val="white"/>
                </a:solidFill>
                <a:effectLst/>
                <a:uLnTx/>
                <a:uFillTx/>
                <a:latin typeface="Calibri Light" panose="020F03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500" b="1" i="1"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600" b="1" i="1" u="none" strike="noStrike" kern="1200" cap="none" spc="0" normalizeH="0" baseline="0" noProof="0" dirty="0">
                <a:ln>
                  <a:noFill/>
                </a:ln>
                <a:solidFill>
                  <a:prstClr val="white"/>
                </a:solidFill>
                <a:effectLst/>
                <a:uLnTx/>
                <a:uFillTx/>
                <a:latin typeface="Calibri Light" panose="020F0302020204030204"/>
                <a:ea typeface="+mn-ea"/>
                <a:cs typeface="+mn-cs"/>
              </a:rPr>
              <a:t>Allocations of resources capable in handling gang violence in neighborhoods identified </a:t>
            </a:r>
          </a:p>
          <a:p>
            <a:pPr marL="685800" marR="0" lvl="0" indent="-6858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4600" b="1" i="1"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600" b="1" i="1" u="none" strike="noStrike" kern="1200" cap="none" spc="0" normalizeH="0" baseline="0" noProof="0" dirty="0">
                <a:ln>
                  <a:noFill/>
                </a:ln>
                <a:solidFill>
                  <a:prstClr val="white"/>
                </a:solidFill>
                <a:effectLst/>
                <a:uLnTx/>
                <a:uFillTx/>
                <a:latin typeface="Calibri Light" panose="020F0302020204030204"/>
                <a:ea typeface="+mn-ea"/>
                <a:cs typeface="+mn-cs"/>
              </a:rPr>
              <a:t>Resources to be allocated in the next 2 months to the identified cities since homicides are expected to increase</a:t>
            </a:r>
          </a:p>
          <a:p>
            <a:pPr marL="685800" marR="0" lvl="0" indent="-6858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4600" b="1" i="1"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600" b="1" i="1" u="none" strike="noStrike" kern="1200" cap="none" spc="0" normalizeH="0" baseline="0" noProof="0" dirty="0">
                <a:ln>
                  <a:noFill/>
                </a:ln>
                <a:solidFill>
                  <a:prstClr val="white"/>
                </a:solidFill>
                <a:effectLst/>
                <a:uLnTx/>
                <a:uFillTx/>
                <a:latin typeface="Calibri Light" panose="020F0302020204030204"/>
                <a:ea typeface="+mn-ea"/>
                <a:cs typeface="+mn-cs"/>
              </a:rPr>
              <a:t>Focus on areas with lower socio economic conditions and allocation of resources capable of handling such areas</a:t>
            </a:r>
          </a:p>
          <a:p>
            <a:pPr marL="685800" marR="0" lvl="0" indent="-6858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4600" b="1" i="1"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600" b="1" i="1" u="none" strike="noStrike" kern="1200" cap="none" spc="0" normalizeH="0" baseline="0" noProof="0" dirty="0">
                <a:ln>
                  <a:noFill/>
                </a:ln>
                <a:solidFill>
                  <a:prstClr val="white"/>
                </a:solidFill>
                <a:effectLst/>
                <a:uLnTx/>
                <a:uFillTx/>
                <a:latin typeface="Calibri Light" panose="020F0302020204030204"/>
                <a:ea typeface="+mn-ea"/>
                <a:cs typeface="+mn-cs"/>
              </a:rPr>
              <a:t>Inclusion of advanced forces to hard hitting neighborhoods like Chinatown &amp; Downtown , LA and South-side, Chicago </a:t>
            </a:r>
            <a:endParaRPr kumimoji="0" lang="en-US" sz="4600" b="0" i="1"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2963582"/>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ngeles-wallpaper-shaped-temporary-events-timeline-black-white.jpg (2880Ã1800)">
            <a:extLst>
              <a:ext uri="{FF2B5EF4-FFF2-40B4-BE49-F238E27FC236}">
                <a16:creationId xmlns:a16="http://schemas.microsoft.com/office/drawing/2014/main" id="{062A04EF-9941-4B88-8BBD-31394FC9F50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76FC015-7573-4288-9FB8-ABFBC3198070}"/>
              </a:ext>
            </a:extLst>
          </p:cNvPr>
          <p:cNvSpPr/>
          <p:nvPr/>
        </p:nvSpPr>
        <p:spPr>
          <a:xfrm>
            <a:off x="0" y="2883877"/>
            <a:ext cx="12192000" cy="970670"/>
          </a:xfrm>
          <a:prstGeom prst="rect">
            <a:avLst/>
          </a:prstGeom>
          <a:solidFill>
            <a:schemeClr val="bg1">
              <a:lumMod val="6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TextBox 3">
            <a:extLst>
              <a:ext uri="{FF2B5EF4-FFF2-40B4-BE49-F238E27FC236}">
                <a16:creationId xmlns:a16="http://schemas.microsoft.com/office/drawing/2014/main" id="{3E054B2A-E12D-40A7-BA21-995AD8494CC3}"/>
              </a:ext>
            </a:extLst>
          </p:cNvPr>
          <p:cNvSpPr txBox="1"/>
          <p:nvPr/>
        </p:nvSpPr>
        <p:spPr>
          <a:xfrm>
            <a:off x="2038050" y="3076824"/>
            <a:ext cx="7726101" cy="584775"/>
          </a:xfrm>
          <a:prstGeom prst="rect">
            <a:avLst/>
          </a:prstGeom>
          <a:noFill/>
        </p:spPr>
        <p:txBody>
          <a:bodyPr wrap="square" rtlCol="0">
            <a:spAutoFit/>
          </a:bodyPr>
          <a:lstStyle/>
          <a:p>
            <a:pPr algn="ctr"/>
            <a:r>
              <a:rPr lang="en-US" sz="3200" dirty="0">
                <a:solidFill>
                  <a:schemeClr val="bg1"/>
                </a:solidFill>
                <a:latin typeface="Arial Black" panose="020B0A04020102020204" pitchFamily="34" charset="0"/>
              </a:rPr>
              <a:t>Thank you!</a:t>
            </a:r>
          </a:p>
        </p:txBody>
      </p:sp>
      <p:sp>
        <p:nvSpPr>
          <p:cNvPr id="3" name="TextBox 2">
            <a:extLst>
              <a:ext uri="{FF2B5EF4-FFF2-40B4-BE49-F238E27FC236}">
                <a16:creationId xmlns:a16="http://schemas.microsoft.com/office/drawing/2014/main" id="{BE78F335-7D96-4801-9D6B-7EEE0ADB8FD3}"/>
              </a:ext>
            </a:extLst>
          </p:cNvPr>
          <p:cNvSpPr txBox="1"/>
          <p:nvPr/>
        </p:nvSpPr>
        <p:spPr>
          <a:xfrm>
            <a:off x="11776502" y="6386733"/>
            <a:ext cx="415498" cy="369332"/>
          </a:xfrm>
          <a:prstGeom prst="rect">
            <a:avLst/>
          </a:prstGeom>
          <a:noFill/>
        </p:spPr>
        <p:txBody>
          <a:bodyPr wrap="none" rtlCol="0">
            <a:spAutoFit/>
          </a:bodyPr>
          <a:lstStyle/>
          <a:p>
            <a:r>
              <a:rPr lang="en-US" altLang="zh-CN" dirty="0">
                <a:solidFill>
                  <a:schemeClr val="bg1"/>
                </a:solidFill>
              </a:rPr>
              <a:t>LA</a:t>
            </a:r>
            <a:endParaRPr lang="zh-CN" altLang="en-US" dirty="0"/>
          </a:p>
        </p:txBody>
      </p:sp>
    </p:spTree>
    <p:extLst>
      <p:ext uri="{BB962C8B-B14F-4D97-AF65-F5344CB8AC3E}">
        <p14:creationId xmlns:p14="http://schemas.microsoft.com/office/powerpoint/2010/main" val="3502733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ECCB1DE5-4796-4E6A-B2E7-2577DA574C7E}"/>
              </a:ext>
            </a:extLst>
          </p:cNvPr>
          <p:cNvSpPr/>
          <p:nvPr/>
        </p:nvSpPr>
        <p:spPr>
          <a:xfrm>
            <a:off x="7413836" y="1177364"/>
            <a:ext cx="4500283" cy="5456517"/>
          </a:xfrm>
          <a:prstGeom prst="roundRect">
            <a:avLst/>
          </a:prstGeom>
          <a:solidFill>
            <a:srgbClr val="FFFF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DD5ADE8-A392-47CC-8354-E7B0D62A2D6C}"/>
              </a:ext>
            </a:extLst>
          </p:cNvPr>
          <p:cNvSpPr/>
          <p:nvPr/>
        </p:nvSpPr>
        <p:spPr>
          <a:xfrm>
            <a:off x="513976" y="1177365"/>
            <a:ext cx="4500283" cy="5456517"/>
          </a:xfrm>
          <a:prstGeom prst="roundRect">
            <a:avLst/>
          </a:prstGeom>
          <a:solidFill>
            <a:srgbClr val="FFFF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5455C113-4CF7-482E-AC47-00492EE10EC0}"/>
              </a:ext>
            </a:extLst>
          </p:cNvPr>
          <p:cNvSpPr/>
          <p:nvPr/>
        </p:nvSpPr>
        <p:spPr>
          <a:xfrm>
            <a:off x="687294" y="1350681"/>
            <a:ext cx="4189506" cy="5139766"/>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US" b="1" dirty="0">
              <a:solidFill>
                <a:schemeClr val="tx1"/>
              </a:solidFill>
            </a:endParaRPr>
          </a:p>
          <a:p>
            <a:pPr marL="285750" indent="-285750">
              <a:buFont typeface="Arial" panose="020B0604020202020204" pitchFamily="34" charset="0"/>
              <a:buChar char="•"/>
            </a:pPr>
            <a:endParaRPr lang="en-US" b="1" dirty="0">
              <a:solidFill>
                <a:schemeClr val="tx1"/>
              </a:solidFill>
            </a:endParaRPr>
          </a:p>
          <a:p>
            <a:pPr marL="285750" indent="-285750">
              <a:buFont typeface="Arial" panose="020B0604020202020204" pitchFamily="34" charset="0"/>
              <a:buChar char="•"/>
            </a:pPr>
            <a:endParaRPr lang="en-US" b="1" dirty="0">
              <a:solidFill>
                <a:schemeClr val="tx1"/>
              </a:solidFill>
            </a:endParaRPr>
          </a:p>
          <a:p>
            <a:pPr marL="285750" indent="-285750">
              <a:buFont typeface="Arial" panose="020B0604020202020204" pitchFamily="34" charset="0"/>
              <a:buChar char="•"/>
            </a:pPr>
            <a:r>
              <a:rPr lang="en-US" b="1" dirty="0">
                <a:solidFill>
                  <a:schemeClr val="tx1"/>
                </a:solidFill>
              </a:rPr>
              <a:t>52k+ rows of data across 50 American cities </a:t>
            </a:r>
          </a:p>
          <a:p>
            <a:pPr marL="285750" indent="-285750">
              <a:buFont typeface="Arial" panose="020B0604020202020204" pitchFamily="34" charset="0"/>
              <a:buChar char="•"/>
            </a:pPr>
            <a:endParaRPr lang="en-US" b="1" dirty="0">
              <a:solidFill>
                <a:schemeClr val="tx1"/>
              </a:solidFill>
            </a:endParaRPr>
          </a:p>
          <a:p>
            <a:pPr marL="285750" indent="-285750">
              <a:buFont typeface="Arial" panose="020B0604020202020204" pitchFamily="34" charset="0"/>
              <a:buChar char="•"/>
            </a:pPr>
            <a:r>
              <a:rPr lang="en-US" b="1" dirty="0">
                <a:solidFill>
                  <a:schemeClr val="tx1"/>
                </a:solidFill>
              </a:rPr>
              <a:t>Population and crime rate across states </a:t>
            </a:r>
          </a:p>
          <a:p>
            <a:pPr marL="285750" indent="-285750">
              <a:buFont typeface="Arial" panose="020B0604020202020204" pitchFamily="34" charset="0"/>
              <a:buChar char="•"/>
            </a:pPr>
            <a:endParaRPr lang="en-US" b="1" dirty="0">
              <a:solidFill>
                <a:schemeClr val="tx1"/>
              </a:solidFill>
            </a:endParaRPr>
          </a:p>
          <a:p>
            <a:pPr marL="285750" indent="-285750">
              <a:buFont typeface="Arial" panose="020B0604020202020204" pitchFamily="34" charset="0"/>
              <a:buChar char="•"/>
            </a:pPr>
            <a:r>
              <a:rPr lang="en-US" b="1" dirty="0">
                <a:solidFill>
                  <a:schemeClr val="tx1"/>
                </a:solidFill>
              </a:rPr>
              <a:t>11 variables describing the victim, location and date when the body was recovered</a:t>
            </a:r>
          </a:p>
          <a:p>
            <a:pPr marL="285750" indent="-285750">
              <a:buFont typeface="Arial" panose="020B0604020202020204" pitchFamily="34" charset="0"/>
              <a:buChar char="•"/>
            </a:pPr>
            <a:endParaRPr lang="en-US" b="1" dirty="0">
              <a:solidFill>
                <a:schemeClr val="tx1"/>
              </a:solidFill>
            </a:endParaRPr>
          </a:p>
          <a:p>
            <a:pPr marL="285750" indent="-285750">
              <a:buFont typeface="Arial" panose="020B0604020202020204" pitchFamily="34" charset="0"/>
              <a:buChar char="•"/>
            </a:pPr>
            <a:r>
              <a:rPr lang="en-US" b="1" dirty="0">
                <a:solidFill>
                  <a:schemeClr val="tx1"/>
                </a:solidFill>
              </a:rPr>
              <a:t>Disposition of the homicide case whether the case is Open/Closed.</a:t>
            </a:r>
          </a:p>
        </p:txBody>
      </p:sp>
      <p:sp>
        <p:nvSpPr>
          <p:cNvPr id="6" name="Arrow: Right 5">
            <a:extLst>
              <a:ext uri="{FF2B5EF4-FFF2-40B4-BE49-F238E27FC236}">
                <a16:creationId xmlns:a16="http://schemas.microsoft.com/office/drawing/2014/main" id="{08327ECC-9430-4822-9AC8-0755514AD810}"/>
              </a:ext>
            </a:extLst>
          </p:cNvPr>
          <p:cNvSpPr/>
          <p:nvPr/>
        </p:nvSpPr>
        <p:spPr>
          <a:xfrm>
            <a:off x="5187577" y="3095811"/>
            <a:ext cx="2088800" cy="824753"/>
          </a:xfrm>
          <a:prstGeom prst="rightArrow">
            <a:avLst/>
          </a:prstGeom>
          <a:solidFill>
            <a:srgbClr val="FFFF00">
              <a:alpha val="7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26D94465-A0C5-4AC5-A04F-73B697D543C2}"/>
              </a:ext>
            </a:extLst>
          </p:cNvPr>
          <p:cNvSpPr/>
          <p:nvPr/>
        </p:nvSpPr>
        <p:spPr>
          <a:xfrm>
            <a:off x="7569224" y="1335739"/>
            <a:ext cx="4189506" cy="5139765"/>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US" b="1" dirty="0">
              <a:solidFill>
                <a:schemeClr val="tx1"/>
              </a:solidFill>
            </a:endParaRPr>
          </a:p>
          <a:p>
            <a:pPr marL="285750" indent="-285750">
              <a:buFont typeface="Arial" panose="020B0604020202020204" pitchFamily="34" charset="0"/>
              <a:buChar char="•"/>
            </a:pPr>
            <a:endParaRPr lang="en-US" b="1" dirty="0">
              <a:solidFill>
                <a:schemeClr val="tx1"/>
              </a:solidFill>
            </a:endParaRPr>
          </a:p>
          <a:p>
            <a:endParaRPr lang="en-US" b="1" dirty="0">
              <a:solidFill>
                <a:schemeClr val="tx1"/>
              </a:solidFill>
            </a:endParaRPr>
          </a:p>
          <a:p>
            <a:pPr marL="285750" indent="-285750">
              <a:buFont typeface="Arial" panose="020B0604020202020204" pitchFamily="34" charset="0"/>
              <a:buChar char="•"/>
            </a:pPr>
            <a:endParaRPr lang="en-US" b="1" dirty="0">
              <a:solidFill>
                <a:schemeClr val="tx1"/>
              </a:solidFill>
            </a:endParaRPr>
          </a:p>
          <a:p>
            <a:pPr marL="285750" indent="-285750">
              <a:buFont typeface="Arial" panose="020B0604020202020204" pitchFamily="34" charset="0"/>
              <a:buChar char="•"/>
            </a:pPr>
            <a:r>
              <a:rPr lang="en-US" b="1" dirty="0">
                <a:solidFill>
                  <a:schemeClr val="tx1"/>
                </a:solidFill>
              </a:rPr>
              <a:t>Identify the locations based on the number of homicides and homicide/population</a:t>
            </a:r>
          </a:p>
          <a:p>
            <a:pPr marL="285750" indent="-285750">
              <a:buFont typeface="Arial" panose="020B0604020202020204" pitchFamily="34" charset="0"/>
              <a:buChar char="•"/>
            </a:pPr>
            <a:endParaRPr lang="en-US" b="1" dirty="0">
              <a:solidFill>
                <a:schemeClr val="tx1"/>
              </a:solidFill>
            </a:endParaRPr>
          </a:p>
          <a:p>
            <a:pPr marL="285750" indent="-285750">
              <a:buFont typeface="Arial" panose="020B0604020202020204" pitchFamily="34" charset="0"/>
              <a:buChar char="•"/>
            </a:pPr>
            <a:r>
              <a:rPr lang="en-US" b="1" dirty="0">
                <a:solidFill>
                  <a:schemeClr val="tx1"/>
                </a:solidFill>
              </a:rPr>
              <a:t>Understand the regions where the cases are not being closed effectively</a:t>
            </a:r>
          </a:p>
          <a:p>
            <a:pPr marL="285750" indent="-285750">
              <a:buFont typeface="Arial" panose="020B0604020202020204" pitchFamily="34" charset="0"/>
              <a:buChar char="•"/>
            </a:pPr>
            <a:endParaRPr lang="en-US" b="1" dirty="0">
              <a:solidFill>
                <a:schemeClr val="tx1"/>
              </a:solidFill>
            </a:endParaRPr>
          </a:p>
          <a:p>
            <a:pPr marL="285750" indent="-285750">
              <a:buFont typeface="Arial" panose="020B0604020202020204" pitchFamily="34" charset="0"/>
              <a:buChar char="•"/>
            </a:pPr>
            <a:r>
              <a:rPr lang="en-US" b="1" dirty="0">
                <a:solidFill>
                  <a:schemeClr val="tx1"/>
                </a:solidFill>
              </a:rPr>
              <a:t>Observe trends across demography </a:t>
            </a:r>
          </a:p>
          <a:p>
            <a:pPr marL="285750" indent="-285750">
              <a:buFont typeface="Arial" panose="020B0604020202020204" pitchFamily="34" charset="0"/>
              <a:buChar char="•"/>
            </a:pPr>
            <a:endParaRPr lang="en-US" b="1" dirty="0">
              <a:solidFill>
                <a:schemeClr val="tx1"/>
              </a:solidFill>
            </a:endParaRPr>
          </a:p>
          <a:p>
            <a:pPr marL="285750" indent="-285750">
              <a:buFont typeface="Arial" panose="020B0604020202020204" pitchFamily="34" charset="0"/>
              <a:buChar char="•"/>
            </a:pPr>
            <a:r>
              <a:rPr lang="en-US" b="1" dirty="0">
                <a:solidFill>
                  <a:schemeClr val="tx1"/>
                </a:solidFill>
              </a:rPr>
              <a:t>Time-wise trends for identified locations and demography</a:t>
            </a:r>
          </a:p>
        </p:txBody>
      </p:sp>
      <p:sp>
        <p:nvSpPr>
          <p:cNvPr id="8" name="TextBox 7">
            <a:extLst>
              <a:ext uri="{FF2B5EF4-FFF2-40B4-BE49-F238E27FC236}">
                <a16:creationId xmlns:a16="http://schemas.microsoft.com/office/drawing/2014/main" id="{2DD60CA5-7129-4E93-A602-5BFA040390AA}"/>
              </a:ext>
            </a:extLst>
          </p:cNvPr>
          <p:cNvSpPr txBox="1"/>
          <p:nvPr/>
        </p:nvSpPr>
        <p:spPr>
          <a:xfrm>
            <a:off x="1401483" y="526849"/>
            <a:ext cx="2761129" cy="584775"/>
          </a:xfrm>
          <a:prstGeom prst="rect">
            <a:avLst/>
          </a:prstGeom>
          <a:noFill/>
        </p:spPr>
        <p:txBody>
          <a:bodyPr wrap="square" rtlCol="0">
            <a:spAutoFit/>
          </a:bodyPr>
          <a:lstStyle/>
          <a:p>
            <a:pPr algn="ctr"/>
            <a:r>
              <a:rPr lang="en-US" sz="3200" dirty="0">
                <a:solidFill>
                  <a:schemeClr val="bg1"/>
                </a:solidFill>
                <a:latin typeface="Arial Black" panose="020B0A04020102020204" pitchFamily="34" charset="0"/>
                <a:cs typeface="Times New Roman" panose="02020603050405020304" pitchFamily="18" charset="0"/>
              </a:rPr>
              <a:t>DATA</a:t>
            </a:r>
          </a:p>
        </p:txBody>
      </p:sp>
      <p:sp>
        <p:nvSpPr>
          <p:cNvPr id="10" name="TextBox 9">
            <a:extLst>
              <a:ext uri="{FF2B5EF4-FFF2-40B4-BE49-F238E27FC236}">
                <a16:creationId xmlns:a16="http://schemas.microsoft.com/office/drawing/2014/main" id="{62E1F439-2A07-44AA-872A-8DEE9851555B}"/>
              </a:ext>
            </a:extLst>
          </p:cNvPr>
          <p:cNvSpPr txBox="1"/>
          <p:nvPr/>
        </p:nvSpPr>
        <p:spPr>
          <a:xfrm>
            <a:off x="8257736" y="526848"/>
            <a:ext cx="2876430" cy="584775"/>
          </a:xfrm>
          <a:prstGeom prst="rect">
            <a:avLst/>
          </a:prstGeom>
          <a:noFill/>
        </p:spPr>
        <p:txBody>
          <a:bodyPr wrap="square" rtlCol="0">
            <a:spAutoFit/>
          </a:bodyPr>
          <a:lstStyle/>
          <a:p>
            <a:pPr algn="ctr"/>
            <a:r>
              <a:rPr lang="en-US" sz="3200" dirty="0">
                <a:solidFill>
                  <a:schemeClr val="bg1"/>
                </a:solidFill>
                <a:latin typeface="Arial Black" panose="020B0A04020102020204" pitchFamily="34" charset="0"/>
                <a:cs typeface="Times New Roman" panose="02020603050405020304" pitchFamily="18" charset="0"/>
              </a:rPr>
              <a:t>OBJECTIVE</a:t>
            </a:r>
          </a:p>
        </p:txBody>
      </p:sp>
      <p:pic>
        <p:nvPicPr>
          <p:cNvPr id="22530" name="Picture 2" descr="Related image">
            <a:extLst>
              <a:ext uri="{FF2B5EF4-FFF2-40B4-BE49-F238E27FC236}">
                <a16:creationId xmlns:a16="http://schemas.microsoft.com/office/drawing/2014/main" id="{1C0AA2B0-000C-4B65-85E6-3E41C83E3F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90" t="17428" r="3290" b="24707"/>
          <a:stretch/>
        </p:blipFill>
        <p:spPr bwMode="auto">
          <a:xfrm>
            <a:off x="1911388" y="1685364"/>
            <a:ext cx="1321881" cy="81877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extLst>
              <a:ext uri="{FF2B5EF4-FFF2-40B4-BE49-F238E27FC236}">
                <a16:creationId xmlns:a16="http://schemas.microsoft.com/office/drawing/2014/main" id="{B249C022-EC35-4793-A459-A159016D7B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24745" y="1535953"/>
            <a:ext cx="878467" cy="878467"/>
          </a:xfrm>
          <a:prstGeom prst="rect">
            <a:avLst/>
          </a:prstGeom>
        </p:spPr>
      </p:pic>
    </p:spTree>
    <p:extLst>
      <p:ext uri="{BB962C8B-B14F-4D97-AF65-F5344CB8AC3E}">
        <p14:creationId xmlns:p14="http://schemas.microsoft.com/office/powerpoint/2010/main" val="10386222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1.bp.blogspot.com/-t-Jr3e-xpxg/WTeP_cGH9HI/AAAAAAAAM3k/Rpl0M0aLXAMRHpAeU8rfUE1hGTWiDGUDwCLcB/s1600/Detroit_in_1940s_1.jpg">
            <a:extLst>
              <a:ext uri="{FF2B5EF4-FFF2-40B4-BE49-F238E27FC236}">
                <a16:creationId xmlns:a16="http://schemas.microsoft.com/office/drawing/2014/main" id="{AEFEBE07-886A-40C0-A88B-B969CEE9A4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647700"/>
            <a:ext cx="12192000" cy="80772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86E1B4C4-FA1E-42DB-B185-9CF6ACEEBA53}"/>
              </a:ext>
            </a:extLst>
          </p:cNvPr>
          <p:cNvSpPr/>
          <p:nvPr/>
        </p:nvSpPr>
        <p:spPr>
          <a:xfrm>
            <a:off x="0" y="2883877"/>
            <a:ext cx="12192000" cy="970670"/>
          </a:xfrm>
          <a:prstGeom prst="rect">
            <a:avLst/>
          </a:prstGeom>
          <a:solidFill>
            <a:schemeClr val="bg1">
              <a:lumMod val="6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TextBox 3">
            <a:extLst>
              <a:ext uri="{FF2B5EF4-FFF2-40B4-BE49-F238E27FC236}">
                <a16:creationId xmlns:a16="http://schemas.microsoft.com/office/drawing/2014/main" id="{3E054B2A-E12D-40A7-BA21-995AD8494CC3}"/>
              </a:ext>
            </a:extLst>
          </p:cNvPr>
          <p:cNvSpPr txBox="1"/>
          <p:nvPr/>
        </p:nvSpPr>
        <p:spPr>
          <a:xfrm>
            <a:off x="2232949" y="3092213"/>
            <a:ext cx="7726101" cy="584775"/>
          </a:xfrm>
          <a:prstGeom prst="rect">
            <a:avLst/>
          </a:prstGeom>
          <a:noFill/>
        </p:spPr>
        <p:txBody>
          <a:bodyPr wrap="square" rtlCol="0">
            <a:spAutoFit/>
          </a:bodyPr>
          <a:lstStyle/>
          <a:p>
            <a:pPr algn="ctr"/>
            <a:r>
              <a:rPr lang="en-US" sz="3200" dirty="0">
                <a:solidFill>
                  <a:schemeClr val="bg1"/>
                </a:solidFill>
                <a:latin typeface="Arial Black" panose="020B0A04020102020204" pitchFamily="34" charset="0"/>
              </a:rPr>
              <a:t>Exploratory Data Analysis</a:t>
            </a:r>
          </a:p>
        </p:txBody>
      </p:sp>
    </p:spTree>
    <p:extLst>
      <p:ext uri="{BB962C8B-B14F-4D97-AF65-F5344CB8AC3E}">
        <p14:creationId xmlns:p14="http://schemas.microsoft.com/office/powerpoint/2010/main" val="2604413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981AB5-A21F-4093-B4FA-4EBD4C1902EA}"/>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altLang="zh-CN" sz="3200" b="1" i="1" kern="1200" dirty="0">
                <a:solidFill>
                  <a:srgbClr val="FFFFFF"/>
                </a:solidFill>
                <a:latin typeface="+mj-lt"/>
                <a:ea typeface="+mj-ea"/>
                <a:cs typeface="+mj-cs"/>
              </a:rPr>
              <a:t>Homicides by state</a:t>
            </a:r>
          </a:p>
        </p:txBody>
      </p:sp>
      <p:pic>
        <p:nvPicPr>
          <p:cNvPr id="7" name="Content Placeholder 3">
            <a:extLst>
              <a:ext uri="{FF2B5EF4-FFF2-40B4-BE49-F238E27FC236}">
                <a16:creationId xmlns:a16="http://schemas.microsoft.com/office/drawing/2014/main" id="{9D776A02-0559-428E-9F8B-71CFE3DB6867}"/>
              </a:ext>
            </a:extLst>
          </p:cNvPr>
          <p:cNvPicPr>
            <a:picLocks noGrp="1"/>
          </p:cNvPicPr>
          <p:nvPr>
            <p:ph idx="1"/>
          </p:nvPr>
        </p:nvPicPr>
        <p:blipFill>
          <a:blip r:embed="rId2"/>
          <a:stretch>
            <a:fillRect/>
          </a:stretch>
        </p:blipFill>
        <p:spPr>
          <a:xfrm>
            <a:off x="4032514" y="110717"/>
            <a:ext cx="6611816" cy="6747283"/>
          </a:xfrm>
          <a:prstGeom prst="rect">
            <a:avLst/>
          </a:prstGeom>
        </p:spPr>
      </p:pic>
    </p:spTree>
    <p:extLst>
      <p:ext uri="{BB962C8B-B14F-4D97-AF65-F5344CB8AC3E}">
        <p14:creationId xmlns:p14="http://schemas.microsoft.com/office/powerpoint/2010/main" val="967160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BBA545-77E5-4E3F-A1C7-C7D646CE3C56}"/>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altLang="zh-CN" sz="3200" b="1" i="1" kern="1200" dirty="0">
                <a:solidFill>
                  <a:srgbClr val="FFFFFF"/>
                </a:solidFill>
                <a:latin typeface="+mj-lt"/>
                <a:ea typeface="+mj-ea"/>
                <a:cs typeface="+mj-cs"/>
              </a:rPr>
              <a:t>Homicides by city </a:t>
            </a:r>
          </a:p>
        </p:txBody>
      </p:sp>
      <p:pic>
        <p:nvPicPr>
          <p:cNvPr id="15" name="Content Placeholder 3">
            <a:extLst>
              <a:ext uri="{FF2B5EF4-FFF2-40B4-BE49-F238E27FC236}">
                <a16:creationId xmlns:a16="http://schemas.microsoft.com/office/drawing/2014/main" id="{490D6D06-BDB4-45EE-9C7F-5474CEFF1DBA}"/>
              </a:ext>
            </a:extLst>
          </p:cNvPr>
          <p:cNvPicPr>
            <a:picLocks/>
          </p:cNvPicPr>
          <p:nvPr/>
        </p:nvPicPr>
        <p:blipFill>
          <a:blip r:embed="rId2"/>
          <a:stretch>
            <a:fillRect/>
          </a:stretch>
        </p:blipFill>
        <p:spPr>
          <a:xfrm>
            <a:off x="4560434" y="961812"/>
            <a:ext cx="6144531" cy="4930987"/>
          </a:xfrm>
          <a:prstGeom prst="rect">
            <a:avLst/>
          </a:prstGeom>
        </p:spPr>
      </p:pic>
    </p:spTree>
    <p:extLst>
      <p:ext uri="{BB962C8B-B14F-4D97-AF65-F5344CB8AC3E}">
        <p14:creationId xmlns:p14="http://schemas.microsoft.com/office/powerpoint/2010/main" val="1262492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3" name="Rectangle 7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380EBD31-0690-4DE3-8D8D-01DF0D3D70C9}"/>
              </a:ext>
            </a:extLst>
          </p:cNvPr>
          <p:cNvSpPr txBox="1"/>
          <p:nvPr/>
        </p:nvSpPr>
        <p:spPr>
          <a:xfrm>
            <a:off x="643468" y="2638044"/>
            <a:ext cx="3363974" cy="3415622"/>
          </a:xfrm>
          <a:prstGeom prst="rect">
            <a:avLst/>
          </a:prstGeom>
        </p:spPr>
        <p:txBody>
          <a:bodyPr vert="horz" lIns="91440" tIns="45720" rIns="91440" bIns="45720" rtlCol="0">
            <a:normAutofit/>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AutoShape 10" descr="data:image/png;base64,iVBORw0KGgoAAAANSUhEUgAAA+YAAAGQCAYAAAAjhHrSAAAABHNCSVQICAgIfAhkiAAAAAlwSFlzAAALEgAACxIB0t1+/AAAADl0RVh0U29mdHdhcmUAbWF0cGxvdGxpYiB2ZXJzaW9uIDIuMi4yLCBodHRwOi8vbWF0cGxvdGxpYi5vcmcvhp/UCwAAIABJREFUeJzs3Xu8XGV56PHfA1Hwxk0DIoEGMQoocjEClloVEFBU8IICKqmlTT2lFqs9ip56wAun2Kp4qaIo0EBVwAuCiGLkYrUtlyCRW6CJYCGCEg0iitqiz/njfTeZ7Mze2Tuz1qzsnd/389mfPfPOmvdZM7NmzXrWei+RmUiSJEmSpG5s1PUKSJIkSZK0ITMxlyRJkiSpQybmkiRJkiR1yMRckiRJkqQOmZhLkiRJktQhE3NJkiRJkjpkYi5JkiRJUodMzCVJkiRJ6pCJuSRJkiRJHZrR9QqM5wlPeELOnj2769WQJGlSrrvuup9m5syu12O68bhAkjTVTPSYYL1OzGfPns2iRYu6Xg1JkiYlIv6r63WYjjwukCRNNRM9JrApuyRJkiRJHTIxlyRJkiSpQybmkiRJkiR1yMRckiRJkqQOmZhLkiRJktQhE3NJkiRJkjpkYi5JkiRJUodMzCVJkiRJ6pCJuSRJkiRJHTIxlyRJkiSpQybmkiRJkiR1aEbXKzCI2Sd8bZ2e98NTDm14TSRJUlcmezzgcYAkaX3jFXNJkiRJkjpkYi5JkiRJUodMzCVJkiRJ6pCJuSRJkiRJHTIxlyRJkiSpQybmkiRJkiR1yMRckiRJkqQOmZhLkqQJi4gtIuKLEXFrRCyJiOdExFYRsTAiltb/W9ZlIyI+GhHLIuKGiNirp555dfmlETGvu1ckSVL3TMwlSdJkfAT4RmbuDOwOLAFOAC7LzDnAZfU+wIuAOfVvPnAaQERsBZwI7APsDZw4ksxLkrQhMjGXJEkTEhGbAX8MnAGQmf+dmT8HDgMW1MUWAIfX24cBZ2dxFbBFRGwLHAwszMyVmXkfsBA4ZIgvRZKk9YqJuSRJmqgnAyuAsyLi+oj4TEQ8BtgmM+8BqP+3rstvB9zV8/zltWysckmSNkgm5pIkaaJmAHsBp2XmnsCvWNVsvZ/oU5bjlK9ZQcT8iFgUEYtWrFgx2fWVJGlKMDGXJEkTtRxYnplX1/tfpCTqP6lN1Kn/7+1Zfvue588C7h6nfA2ZeXpmzs3MuTNnzmzshUiStD4xMZckSROSmT8G7oqIp9WiA4BbgIuAkZHV5wEX1tsXAcfU0dn3Be6vTd0vBQ6KiC3roG8H1TJJkjZIM7peAUmSNKW8CfhsRDwSuB14A+VE//kRcSxwJ3BEXfYS4MXAMuDBuiyZuTIi3gtcW5d7T2auHN5LkCRp/WJiLkmSJiwzFwNz+zx0QJ9lEzhujHrOBM5sdu1actLmk1z+/nbWQ5I0bdmUXZIkSZKkDpmYS5IkSZLUIRNzSZIkSZI6ZGIuSZIkSVKHTMwlSZIkSerQhBLziPhhRNwYEYsjYlEt2yoiFkbE0vp/y1oeEfHRiFgWETdExF499cyryy+NiHljxZMkSZIkaUMxmSvmL8jMPTJzZIqUE4DLMnMOcFm9D/AiYE79mw+cBiWRB04E9gH2Bk4cSeYlSZIkSdpQDdKU/TBgQb29ADi8p/zsLK4CtoiIbYGDgYWZuTIz7wMWAocMEF+SJEmSpClvool5At+MiOsiYn4t2yYz7wGo/7eu5dsBd/U8d3ktG6t8NRExPyIWRcSiFStWTPyVSJIkSZI0Bc2Y4HL7ZebdEbE1sDAibh1n2ehTluOUr16QeTpwOsDcuXPXeFySJEmSpOlkQlfMM/Pu+v9e4AJKH/Gf1Cbq1P/31sWXA9v3PH0WcPc45ZIkSZIkbbDWmphHxGMi4nEjt4GDgJuAi4CRkdXnARfW2xcBx9TR2fcF7q9N3S8FDoqILeugbwfVMkmSJEmSNlgTacq+DXBBRIws/7nM/EZEXAucHxHHAncCR9TlLwFeDCwDHgTeAJCZKyPivcC1dbn3ZObKxl6JJEmSJElT0FoT88y8Hdi9T/nPgAP6lCdw3Bh1nQmcOfnVlCRJkiRpepro4G+SJElqwW4LdpvU8jfOu7GlNZEkdWWQecwlSZIkSdKATMwlSZIkSeqQibkkSZIkSR0yMZckSZIkqUMm5pIkSZIkdcjEXJIkSZKkDpmYS5IkSZLUIRNzSZIkSZI6ZGIuSZIkSVKHTMwlSZIkSeqQibkkSZIkSR0yMZckSZIkqUMm5pIkSZIkdcjEXJIkSZKkDpmYS5IkSZLUIRNzSZIkSZI6ZGIuSZIkSVKHTMwlSZIkSeqQibkkSZqwiPhhRNwYEYsjYlEt2yoiFkbE0vp/y1oeEfHRiFgWETdExF499cyryy+NiHldvR5JktYHJuaSJGmyXpCZe2Tm3Hr/BOCyzJwDXFbvA7wImFP/5gOnQUnkgROBfYC9gRNHknlJkjZEJuaSJGlQhwEL6u0FwOE95WdncRWwRURsCxwMLMzMlZl5H7AQOGTYKy1J0vrCxFySJE1GAt+MiOsiYn4t2yYz7wGo/7eu5dsBd/U8d3ktG6t8DRExPyIWRcSiFStWNPgyJElaf8zoegUkSdKUsl9m3h0RWwMLI+LWcZaNPmU5TvmahZmnA6cDzJ07t+8ykiRNdV4xlyRJE5aZd9f/9wIXUPqI/6Q2Uaf+v7cuvhzYvufps4C7xymXJGmDZGIuSZImJCIeExGPG7kNHATcBFwEjIysPg+4sN6+CDimjs6+L3B/bep+KXBQRGxZB307qJZJkrRBsim7JEmaqG2ACyICyjHE5zLzGxFxLXB+RBwL3AkcUZe/BHgxsAx4EHgDQGaujIj3AtfW5d6TmSuH9zIkSVq/mJhLkqQJyczbgd37lP8MOKBPeQLHjVHXmcCZTa+jJElTkU3ZJUmSJEnqkIm5JEmSJEkdMjGXJEmSJKlDJuaSJEmSJHXIxFySJEmSpA6ZmEuSJEmS1CETc0mSJEmSOmRiLkmSJElSh0zMJUmSJEnq0IQT84jYOCKuj4iL6/0dI+LqiFgaEedFxCNr+Sb1/rL6+OyeOt5Ry2+LiIObfjGSJEmSJE01k7lifjywpOf++4FTM3MOcB9wbC0/FrgvM58CnFqXIyJ2BY4Eng4cAnwiIjYebPUlSZIkSZraJpSYR8Qs4FDgM/V+APsDX6yLLAAOr7cPq/epjx9Qlz8MODczf5uZdwDLgL2beBGSJEmSJE1VE71i/mHgbcDv6/3HAz/PzIfq/eXAdvX2dsBdAPXx++vyD5f3eY4kSZIkSRuktSbmEfES4N7MvK63uM+iuZbHxntOb7z5EbEoIhatWLFibasnSZIkSdKUNpEr5vsBL4uIHwLnUpqwfxjYIiJm1GVmAXfX28uB7QHq45sDK3vL+zznYZl5embOzcy5M2fOnPQLkiRJkiRpKllrYp6Z78jMWZk5mzJ42+WZ+VrgCuBVdbF5wIX19kX1PvXxyzMza/mRddT2HYE5wDWNvRJJkiRJkqagGWtfZExvB86NiPcB1wNn1PIzgHMiYhnlSvmRAJl5c0ScD9wCPAQcl5m/GyC+JEmSJElT3qQS88y8Eriy3r6dPqOqZ+ZvgCPGeP7JwMmTXUlJkiRJkqarycxjLkmSJEmSGmZiLkmSJElSh0zMJUmSJEnqkIm5JEmSJEkdMjGXJEmSJKlDJuaSJEmSJHXIxFySJEmSpA6ZmEuSJEmS1CETc0mSJEmSOmRiLkmSJElSh0zMJUmSJEnqkIm5JEmSJEkdMjGXJEmSJKlDJuaSJEmSJHXIxFySJE1KRGwcEddHxMX1/o4RcXVELI2I8yLikbV8k3p/WX18dk8d76jlt0XEwd28EkmS1g8m5pIkabKOB5b03H8/cGpmzgHuA46t5ccC92XmU4BT63JExK7AkcDTgUOAT0TExkNad0mS1jsm5pIkacIiYhZwKPCZej+A/YEv1kUWAIfX24fV+9THD6jLHwacm5m/zcw7gGXA3sN5BZIkrX9MzCVJ0mR8GHgb8Pt6//HAzzPzoXp/ObBdvb0dcBdAffz+uvzD5X2es5qImB8RiyJi0YoVK5p8HZIkrTdMzCVJ0oRExEuAezPzut7iPovmWh4b7zmrF2aenplzM3PuzJkzJ7W+kiRNFTO6XgFJkjRl7Ae8LCJeDGwKbEa5gr5FRMyoV8VnAXfX5ZcD2wPLI2IGsDmwsqd8RO9zJEna4HjFXJIkTUhmviMzZ2XmbMrgbZdn5muBK4BX1cXmARfW2xfV+9THL8/MrOVH1lHbdwTmANcM6WVIkrTe8Yq5JEka1NuBcyPifcD1wBm1/AzgnIhYRrlSfiRAZt4cEecDtwAPAcdl5u+Gv9qSJK0fTMwlSdKkZeaVwJX19u30GVU9M38DHDHG808GTm5vDSVJmjpsyi5JkiRJUodMzCVJkiRJ6pCJuSRJkiRJHTIxlyRJkiSpQybmkiRJkiR1yMRckiRJkqQOmZhLkiRJktQhE3NJkiRJkjo0o+sVkCRJUnuW7LzLpJbf5dYlLa2JJGksXjGXJEmSJKlDJuaSJEmSJHXIxFySJEmSpA6ZmEuSJEmS1CETc0mSJEmSOmRiLkmSJElSh9aamEfEphFxTUR8PyJujoh31/IdI+LqiFgaEedFxCNr+Sb1/rL6+Oyeut5Ry2+LiIPbelGSJEmSJE0VE7li/ltg/8zcHdgDOCQi9gXeD5yamXOA+4Bj6/LHAvdl5lOAU+tyRMSuwJHA04FDgE9ExMZNvhhJkiRJkqaaGWtbIDMT+GW9+4j6l8D+wNG1fAFwEnAacFi9DfBF4J8iImr5uZn5W+COiFgG7A38RxMvZChO2nyA597f3HpIkiRJkqaNCfUxj4iNI2IxcC+wEPgB8PPMfKgushzYrt7eDrgLoD5+P/D43vI+z5EkSZIkaYM0ocQ8M3+XmXsAsyhXuXfpt1j9H2M8Nlb5aiJifkQsiohFK1asmMjqSZIkSZI0ZU1qVPbM/DlwJbAvsEVEjDSFnwXcXW8vB7YHqI9vDqzsLe/znN4Yp2fm3MycO3PmzMmsniRJkiRJU85a+5hHxEzgfzLz5xHxKOBAyoBuVwCvAs4F5gEX1qdcVO//R3388szMiLgI+FxEfAh4EjAHuKbh1zPt7LZgt3V63o3zbmx4TSRJkiRJbVhrYg5sCyyoI6hvBJyfmRdHxC3AuRHxPuB64Iy6/BnAOXVwt5WUkdjJzJsj4nzgFuAh4LjM/F2zL0eSJEmSpKllIqOy3wDs2af8dkp/89HlvwGOGKOuk4GTJ7+akiRJkiRNT5PqYy5JkiRJkpplYi5JkiRJUodMzCVJkiRJ6tBEBn/TBmbJzv2mqV+7XW5d0vCaSJIkSdL05xVzSZIkSZI6ZGIuSZIkSVKHTMwlSZIkSeqQibkkSZIkSR0yMZckSRMSEZtGxDUR8f2IuDki3l3Ld4yIqyNiaUScFxGPrOWb1PvL6uOze+p6Ry2/LSIO7uYVSZK0fjAxlyRJE/VbYP/M3B3YAzgkIvYF3g+cmplzgPuAY+vyxwL3ZeZTgFPrckTErsCRwNOBQ4BPRMTGQ30lkiStR0zMJUnShGTxy3r3EfUvgf2BL9byBcDh9fZh9T718QMiImr5uZn528y8A1gG7D2ElyBJ0nrJxFySJE1YRGwcEYuBe4GFwA+An2fmQ3WR5cB29fZ2wF0A9fH7gcf3lvd5zuh48yNiUUQsWrFiRdMvR5Kk9YKJuSRJmrDM/F1m7gHMolzl3qXfYvV/jPHYWOX94p2emXMzc+7MmTPXZZUlSVrvmZhLkqRJy8yfA1cC+wJbRMSM+tAs4O56ezmwPUB9fHNgZW95n+dIkrTBMTGXJEkTEhEzI2KLevtRwIHAEuAK4FV1sXnAhfX2RfU+9fHLMzNr+ZF11PYdgTnANcN5FZIkrX9mrH0RSZIkALYFFtQR1DcCzs/MiyPiFuDciHgfcD1wRl3+DOCciFhGuVJ+JEBm3hwR5wO3AA8Bx2Xm74b8WiRJWm+YmEuSpAnJzBuAPfuU306fUdUz8zfAEWPUdTJwctPrKEnSVGRirs59/I2Xr/Nzj/vk/g2uiSRJmqzJ/o772y1Ja7KPuSRJkiRJHfKKuSRJktZbH3zNSya87FvPu7jFNZGk9njFXJIkSZKkDpmYS5IkSZLUIRNzSZIkSZI6ZGIuSZIkSVKHTMwlSZIkSeqQibkkSZIkSR0yMZckSZIkqUMm5pIkSZIkdcjEXJIkSZKkDs3oegWkLnzwNS9Z5+e+9byLG1wTSZIkSRs6r5hLkiRJktQhr5hLkiRpg7T8hO9MavlZpzy3pTWRtKHzirkkSZIkSR0yMZckSZIkqUMm5pIkSZIkdcjEXJIkSZKkDpmYS5IkSZLUIRNzSZIkSZI6tNbEPCK2j4grImJJRNwcEcfX8q0iYmFELK3/t6zlEREfjYhlEXFDROzVU9e8uvzSiJjX3suSJEmSJGlqmMgV84eAt2bmLsC+wHERsStwAnBZZs4BLqv3AV4EzKl/84HToCTywInAPsDewIkjybwkSZIkSRuqtSbmmXlPZn6v3n4AWAJsBxwGLKiLLQAOr7cPA87O4ipgi4jYFjgYWJiZKzPzPmAhcEijr0aSJEmSpClmxmQWjojZwJ7A1cA2mXkPlOQ9Iraui20H3NXztOW1bKzy0THmU660s8MOO0xm9SRJkqT1xkknndTq8pKmjwkP/hYRjwW+BLw5M38x3qJ9ynKc8tULMk/PzLmZOXfmzJkTXT1JkiRJkqakCSXmEfEISlL+2cz8ci3+SW2iTv1/by1fDmzf8/RZwN3jlEuSJEmStMGayKjsAZwBLMnMD/U8dBEwMrL6PODCnvJj6ujs+wL31ybvlwIHRcSWddC3g2qZJEmSJEkbrIn0Md8PeD1wY0QsrmXvBE4Bzo+IY4E7gSPqY5cALwaWAQ8CbwDIzJUR8V7g2rrcezJzZSOvQpIkSZKkKWqtiXlmfpf+/cMBDuizfALHjVHXmcCZk1lBSZIkSZKmswkP/iZJkiRJkpo3qenSJEmSJK0fLrt8p0ktf8D+P2hpTSQNyivmkiRpQiJi+4i4IiKWRMTNEXF8Ld8qIhZGxNL6f8taHhHx0YhYFhE3RMRePXXNq8svjYh5Y8WUJGlDYGIuSZIm6iHgrZm5C7AvcFxE7AqcAFyWmXOAy+p9gBcBc+rffOA0KIk8cCKwD7A3cOJIMi9J0obIxFySJE1IZt6Tmd+rtx8AlgDbAYcBC+piC4DD6+3DgLOzuArYIiK2BQ4GFmbmysy8D1gIHDLElyJJ0nrFxFySJE1aRMwG9gSuBrbJzHugJO/A1nWx7YC7ep62vJaNVS5J0gbJxFySJE1KRDwW+BLw5sz8xXiL9inLccr7xZofEYsiYtGKFSsmv7KSJE0BJuaSJGnCIuIRlKT8s5n55Vr8k9pEnfr/3lq+HNi+5+mzgLvHKV9DZp6emXMzc+7MmTObeyGSJK1HTMwlSdKEREQAZwBLMvNDPQ9dBIyMrD4PuLCn/Jg6Ovu+wP21qfulwEERsWUd9O2gWiZJ0gbJecylIVl+wnfW6XmzTnluw2siSetsP+D1wI0RsbiWvRM4BTg/Io4F7gSOqI9dArwYWAY8CLwBIDNXRsR7gWvrcu/JzJXDeQmSJK1/TMwlSdKEZOZ36d8/HOCAPssncNwYdZ0JnNnc2kmSNHWZmEuSJElawxOvWLz2hXr8+AV7tLQm0vRnH3NJkiRJkjpkYi5JkiRJUodMzCVJkiRJ6pB9zKVp7KSTThrq8yRJkiZq9glfm9TyPzzl0JbWROqeV8wlSZIkSeqQV8wlNeayy3da5+cesP8PGlwTSZIkaerwirkkSZIkSR0yMZckSZIkqUMm5pIkSZIkdcg+5pKmtCdesXidn/vjF+zR4JpIkiRJ68Yr5pIkSZIkdcgr5pI0SZOdd3WE869KkiSpH6+YS5IkSZLUIa+YS9IU4FV6SZKk6cvEXJK0ppM2H+C59ze3HpIkSRsAm7JLkiRJktQhE3NJkiRJkjpkYi5JkiRJUodMzCVJkiRJ6pCDv0mSJEmadiY7o4kzmahLJuaSpPXCbgt2W+fn3jjvxgbXRJIkabhMzCVJG6wlO++yTs/b5dYlDa+JJEnakJmYS5IkSdJknbT5JJe/v5310LTg4G+SJEmSJHXIxFySJEmSpA6ZmEuSJEmS1KG1JuYRcWZE3BsRN/WUbRURCyNiaf2/ZS2PiPhoRCyLiBsiYq+e58yryy+NiHntvBxJkiRJkqaWiVwx/2fgkFFlJwCXZeYc4LJ6H+BFwJz6Nx84DUoiD5wI7APsDZw4ksxLkiRJkrQhW2tinpn/CqwcVXwYsKDeXgAc3lN+dhZXAVtExLbAwcDCzFyZmfcBC1kz2ZckSZIkaYOzrtOlbZOZ9wBk5j0RsXUt3w64q2e55bVsrPI1RMR8ytV2dthhh3VcPUmSJEmaunZbsNuklr9x3o0trYmGoenB36JPWY5TvmZh5umZOTcz586cObPRlZMkSZIkaX2zron5T2oTder/e2v5cmD7nuVmAXePUy5JkqYQB4WVJKl565qYXwSM/IjOAy7sKT+m/hDvC9xfm7xfChwUEVvWH+uDapkkSZpa/hkHhZUkqVETmS7t88B/AE+LiOURcSxwCvDCiFgKvLDeB7gEuB1YBnwa+EuAzFwJvBe4tv69p5ZJkqQpxEFhJUlq3loHf8vMo8Z46IA+yyZw3Bj1nAmcOam1kyRJU0Frg8JKkrQhaHrwN0mSpBEDDwobEfMjYlFELFqxYkWjKydJ0vrCxFySJA2qtUFhna1FkrQhMDGXJEmDclBYSZIGsNY+5pIkSSPqoLDPB54QEcspo6ufApxfB4i9EziiLn4J8GLKoLAPAm+AMihsRIwMCgsOCitJQ7dk510mtfwuty5paU0EJuaSJGkSHBRWkqTm2ZRdkiRJkqQOmZhLkiRJktQhE3NJkiRJkjpkYi5JkiRJUodMzCVJkiRJ6pCJuSRJkiRJHTIxlyRJkiSpQybmkiRJkiR1yMRckiRJkqQOmZhLkiRJktQhE3NJkiRJkjo0o+sVkCRJkiRNLx9/4+WTWv64T+7f0ppMDV4xlyRJkiSpQybmkiRJkiR1yMRckiRJkqQOmZhLkiRJktQhE3NJkiRJkjpkYi5JkiRJUodMzCVJkiRJ6pCJuSRJkiRJHZrR9QpIkiRJkjQZH3zNSya1/FvPu7ilNWmGV8wlSZIkSeqQibkkSZIkSR2yKbskSZIkST2Wn/CdSS0/65TnDhTPK+aSJEmSJHXIxFySJEmSpA6ZmEuSJEmS1CETc0mSJEmSOmRiLkmSJElSh0zMJUmSJEnqkIm5JEmSJEkdMjGXJEmSJKlDQ0/MI+KQiLgtIpZFxAnDji9JktYPHhNIklQMNTGPiI2BjwMvAnYFjoqIXYe5DpIkqXseE0iStMqwr5jvDSzLzNsz87+Bc4HDhrwOkiSpex4TSJJUDTsx3w64q+f+8lomSZI2LB4TSJJURWYOL1jEEcDBmfln9f7rgb0z8009y8wH5te7TwNuW8dwTwB+OsDqru/xjDl94hlz+sQz5vSJN2jMP8jMmU2uzHQzkWOCWj7IcUHb2431d1f/VF5367d+69+w6p/QMcGMdV+fdbIc2L7n/izg7t4FMvN04PRBA0XEosycO2g962s8Y06feMacPvGMOX3idRVzA7PWYwIY7Lig7c/Q+rurfyqvu/Vbv/Vbfz/Dbsp+LTAnInaMiEcCRwIXDXkdJElS9zwmkCSpGuoV88x8KCL+CrgU2Bg4MzNvHuY6SJKk7nlMIEnSKsNuyk5mXgJcMoRQAzeHX8/jGXP6xDPm9IlnzOkTr6uYG5QhHBO0/Rlaf3f1T+V1t37rt37rX8NQB3+TJEmSJEmrG3Yfc0mSJEmS1MPEXJIkSZKkDpmYa0Ii4jERsXHX6zEdDfu93VA+yw3ldUpak99/SVo37j+7My36mEfEpsBLgOcCTwJ+DdwEfK2tEV4jYiNg9554N2fmT9qINSru1sB+rP46F2Xm7xuOsxFl6prXAs8GfgtsAqygDNRzemYubTLmqNhDeW8jYhblda6x7QBfb/p9rTGH+t529VkO+73t8HUOfV8w7JgR8RzgdZTPcltW/yz/JTPvbzheF9/Lob5GNWsY3/+2t5FhbPdt7juGtP6tHQMNYx8QEXNZ8/35VmauHLTuWn+rvw0tv/+tHssPof5Wt/82t89psv+c0vuGh2NN9cQ8Ik4CXgpcCVwH3AtsCjwVeEG9/dbMvKGheDsBbwcOBJZSNtqReA8CnwIWtJB0vAA4AdgKuJ7VX+dOwBeBD2bmLxqK923gW8CFwE0jrycitqK8r0cDF2TmvzQRr9Y91Pc2Is4CtgMuBhax5rbzLOCEzPzXJuL1xB3qe9vRZzn097aD93Xo+4KOYn4duJvyvvb7LF8KfCgzG5l/uqNtZ6ivUc1r+/vf9jbS9nbf9r5jCOvf6jHQED7fPwH+GriDNY9V96Mc5L8rM+9cx/rb/nzbfv9PosVj+Vr/y4ArWqq/7e2/7e1zyu4/p/q+YY140yAxPzQzvzbO41sDO2TmoobifR44DfhOjnrzaqyjgfsyc0ET8Xrq/kfgY/122hExg3IWcOPM/FJD8R6Rmf8z6DKTjDnU9zYinpGZN43z+CMp286yJuL11DvU97ajz3Lo720H7+vQ9wUdxXxCZv500GUmEa+LbWeor1HNa/v73/Y20vZ2v5Z9xzbAUQyw7xjC+rd6DDSEz/c44MzM/PUYj+8BPD4zL1vH+lv9bRjC+9/qsfwQ6m97+297+5yy+8+pvm9Yo66pnpiPFhGPAzIzf9n1ukwXEfFHwJzMPCsiZgKPzcw7Woy3SWb+dm1lLcXeEti+qRYWa4m1E7A8M38bEc8HngmcnZk/nw7x+sQfynvb9eucriLiMcCvM/P3EfFUYGdK87zGTuiMivcS4JKmWx9NIO4fUPZ334qIRwEzMvOBYa6DmlG32ZcDR2XmoQPWtX1m3jXGY8/NzO8MUv9aYp+Xma9psf4mT1huCjwFSOAHmfmbJuoDtkXhAAAgAElEQVTVuouIfTLz6hbr3yaH0JVzEBHxKuCrwziObENEfIJyxb2RVrF96v8LynHSGieOIuL4zPxIS3H3A47OzOPaqL9JEbEj8HTKvm1JZt7eSpzpkphHxG7A2ZSmDEFpxjNvvDNYDcR8BrArpUkDAJl5dlvxasxNgFcCs4EZPXHf01K8E4G5wNMy86kR8STgC5m5XxvxaszvZeZeaytrMN6VlCZOM4DFlG3n25n5ljbi9cRdTHlvZwOXAhdR3ucXT4d4NeaVDPm97eB9PQL4RmY+EBF/B+wFvC8zv9dGvJ64f8ia+4HW9j8RcR2lf9WWwFWUJl0PZuZrW4r3L8BzgC8BZ2XmkjbijIr558B8YKvM3Cki5gCfzMwD2o6tZtQrUy+mXCE8hLL9fDkzvzpgvbcDn6Q0WXyolm0DfJCyf3n2QCs+fuw7M3OHhusMVjVRfWlmbjNgfTOA/wf8KfBflMGFZwFnAf+nicQ/Ip5G+X7uXIuWAJ/OzNsaqPsBygH3Gg9RLvZsNmD9/3echzMz3ztI/WuJ3cb2sznlWPRoYJfM3G7A+r5K//cfgMx82YD1X0DpMvAN4PPANzPzd4PUOar+Kxh7/XPQ35CIeBvw58CJmfm5Qeoao/5fU7pZHJ2Zi0c91ujxd20dcjTw6hrzy5n5sQHqG/d4MjM/tK511/o3Az5DOa5cTNkn7E7pEnFs0ydLZqx9kSnjU8BbMvMKgHql7HTgD9sIVhPW51MS80uAFwHfpZwcaNOFwP2UDWIYZ/5eDuwJfA8gM++urRIaFxFPpPTReVRE7EnZ+AE2Ax7dRsxq88z8RUT8GSUBODEiWr9iDvw+Mx+KiJcDH87Mj0XE9dMoHnTz3g77db4rM79QW5YcDHyA0qRwn7YCRsQ5lL5Ti4GRg4uk3f1PZOaDEXEspdnYP7T5vmbm6+oP4lHAWRGRlIP8z7d4Bfs4YG/g6roOS2sTR63nIuKFlG3lYEo/0nOAvTPzDQ2FeBZwCnB9RBwP7Aa8BfgH4JiGYrQuIvahHBS/nHIh4zjgfzdQ9T8CjwN2HPl+1u/vB+rf8YNUHmXwpS9TjvVOpxwf7AlcERGvyMyrBqk/M1s5runxqz5ljwb+DHg80FpizqpjqcEqKS2IXkbZfvaifN6HA02M9/GBkTDApynvS2My8+V1e3w5pa//GRFxIeX3pIn1/9s+ZfsCb6P0SR5I/b39LPCh+ht8GvD7nse/PGCIWynr+pWI+KfM/EDPYwNvP7WV3ZGUffTPgPMoxxQvGLRuyrazGPg6JS9qZHvv8VHgFuDIXNX3PoB3Af9E0/v/zJwWf8D3J1LWYLwbKWeEv1/vb0NpJtP267xpyO/rNfX/9+r/xwA3tBRrHuWA6oH6f+TvIuAVLX+W2wLfBJ5dy1p5jaPiXk3ZSd1EOZhp9fMddryu3tsO3tfr6/+/p5xtfrisxZhLqC2ehvVHGVTlOZSr5U8f+XyHEPcJwJuBH1J+eJcCb2pr2xn1mc4Yxr7Av0Y+u98D3x75ztey21uIc3yNtRyY1WC9e43x9yzgngbqP7l+dy5jVTJ4R4Prv7TfPgnYGFjaQP1fB57fp/x5lC41g9a/1Xh/DW9DjwP+jnK18P3A1k3W3yfenQ3U8VngLuAM4IX1c21s+xkVq9Xfzxrj8cBfAN8H7mq47udRBlL7DvCihus+pn4OCygnqs+ijF0waL0jx/hPAL5S9xPb9j42YP0j++en9JQ1sn8G9qCcNF1ct88Dmzw+Gm//1cS+bfTfdLpifntEvItylhzKsPat9YNmVV/Lh+pZuHuBJ7cYb8S/R8RumXnjEGIBnB8RnwK2qM08/5RyNrNxWQYlWRARr8yGBrGboPdQmjz/W2ZeGxFPphxktO0NwBuBkzPzjtp/pbGR0deDeLDqvf3uEN/bYb/OH9XvyIHA+2t3k41ajAflpMMTgXtajtPrzcA7KCOz3lw/yyvaChYRL6N8ljux6urnvRHxaMqJiXVu+jaOb0fEOymtdl4I/CUwUBNoDc2zKFdkvlWbnZ9LSR4aERFbUJKofShN5F8MfL32v7y8gRAfHOexWxuofz5wG+VK28WZ+ZvaCqUpmfVIdVTh7xqKs1NmXtmn/m9HxOkN1P9TysmWh+r93qtuSQPHd1FGuH4LZUqqBcBemXnfoPXWusdqCh6UJHRQzwDuo+x7b23wc+2n1T62Uca7eQXwGsqJl6YGTT6YchX1N5Tjj8Z+HyPi6ZTv7t2U38JWfvuzDGB2eES8Ebg6Iv6moapfSdk/XxER36Dsnxu5sp2l6f1i4ITaxe8o4GMR8fZsZqT0pq/Ajx+sz350SqpftHcDf0R5E/8VOKmpnV6feJ8A3knZ0N4K/BJYnM01mxsr7i2UgVXuYFWTjczMZ7YY84XAQTXWpZm5sKU4r8vMf4mIt9Jnx5wD9hOR2lATxUMoV4+XRsS2wG6Z+c0WY15BOUt8DT1dWnLAfnjrk4g4G/hM9mlmGBEH5DqOXryWmBsBx9Kzv6vrMD1+KDcQUQYUOopyMLiYcjJpoOStJvufoHSPGeljvkct+6/MPGqwtW5XRGxM2a6PAvannFQ7kDIg50PjPXeC9X+F0lf07FHlrwNePei+KSKuy8xnjfHYwH1gI+IjlO6J/0bpg/zdJr/3UUaOfgWlGf7Hs+EBiiPieeM9npnfbiDGzpRm7K+hXIzamfJb9+MG6t6q5+4VlM/i4YQoB5znvXbBPJyy/e9FaYl5LnBFE59zRFwLzKR06fiP0Y/ngGPORMQS4M2Zeekg9YxT//WZueeosp0pLSWekZmbNBTnMaz6HPannKC6oInjpSiDU78aOAL4H0o3w4G6uNR6FwA/AN7bu63Ui8FPzczXDxpjtXgebwwuImYDm+VwRvL+g37lmflfLcTamJKIH9h03WPE+4vM/FTtv7+GzHx3S3GfSjkTuU1mPiMingm8LDPf11K88zPz1RFxI/1PQLRykiXKQFZ/z5oDFjbe0iMi3palT9TH6P8a/7rpmD2x9wNOAv6A0hR55ORVqy1aal/k3vd1neajnWCsvgdhTRx89Yn14cx881hXZNo6GRAR78/Mt6+tTBpLPdFyIKVv4J8OWNcOY32nI+LPM3OglmQR8YrxHs/B+5D2xtqUMoXQUZSLGZdl5tED1rkdpQ/4rylj4CTwbOBRwMsz80cD1n8vJZFa4yFK4j/Q4HU1RlASwqMoY018EzgtG5iFJiJ+TzmJ+hCr70ebGlxuzO2zDRExl/I+HUGZBWWg8Zwi4g7K+9Lv6uTAv98R8VPKidZzKYO1NjqbSJSBbscb/G3/AetvdWaiiNg7M6/pU/4I4JWZ2e+7N2jMrSjbz2sGeX8i4g2Uk0WbUuYsPz8zB+7X31P/ZpQm8ntRTvQmZXyL64E/y4Zn/Jk2ifkYB433U0YO/lQ2NGVHROycmbdGRN+zs4OeFZvgOuxOGR0ZypyV328x1kXA6zPz/rZidC0ivk0Z/OZTI2cMI+KmzHxGS/G2zcx7hnmSpcb9LnAicCrwUkoz4cjMvidCBoz10sz8akTM6/d4NjjPdp/YtwJ/Qzk4fHjU1cz8WUvxXkZphvokylWEHShN/Z7eRryeuNtQDnyhjAXR2A/RqDjPyszrhnkyoMbtNzvDDW2cuBrrJNmINlskqRm1GenjMvOLo8pfC9w7aEuvJq7KrqX+s8Z5OAc9sTBO3M0oiXMj++SI2J8ypVAANzfVsmWs35IRTf6m1G4LR1IGZHvnoCddap2NTUk3Rv0Pb58R8aXMfGVbsUbF3Qg4PjNPHUa8dRURj87MB7tej3XVc+Li4aKe+5mZO7UQcyfKyZcjBz0eHtUiYg2DtIioJ71uBEZOTK32W97UxYP6fuzKqn3bD5qod4040ygx/wilGcnna9FrgB9TztZu1lRTg4g4PTPn16akow18VmwC8Y+nTJkwcvb85cDpOcBUA2uJdz5lZMmF9Iwq2vIVz1mU/qP7Ub5g36Xs+Je3FO/azHx2b1OeiFicmXu0Ea8rI00BI+LGzNytln0nM5+7tudOJRFxdWa2NiJ6n3jfpzTJ+lZm7hkRL6DMmzy/xZivpjSZu5LyI/Fc4H+PTkqmooj4X5S+3TsBy3oeehxlHIjXtRCz70myEW2dLFNzIuIqyrRfK0aVP5HSVPI5A9a/RlPPqSTKaOynU75XN1Km+bmlwfpbO/AehtrE9jDKseNMyjHWeTnG3PXrUH/bJ3Z6j1+Guq1GQ9OxRZnq8LWsmiv6FuBzTVwpjvanM2u1xUtEjB4nYCNKs+2/pQzO1siJmChd8V5D6bLwTEoryy/ngONa1eR5zDEcBmkR0XY3jrZP+o42nQZ/2zMz/7jn/lcj4l8z848j4uamgowcbGczQ/yvi2OBfTLzV1CadlL6s7SSmANfq3/DdBbwOUoTFygD+Z1FGQm0DT+tZ8ISICJexRAG1YrV5019JPAI4FeDNmkbx2/q2e2lEfFXwI+AVqeCqt0E/pY159tu8wTWFVH6832Z1ftft9Wa5X8y82cRsVFEbJSZV9TvZZv+D2WU+3vh4b5V36I042rUOFeT2xrf4nOUEZj/Hjihp/yBtg7uTbynhUePTsoBMvPHNeka1MwYZ77cXP/HQPk4ZV/8r5Qpr06lTC3XlFYHT6ut98bUwFWxeykDk36eckIwgWdHxLNr/YN2JWh7AKkc4/YwNDGd1q6Uft//RmntNtKt4P9ExGGZOehxfKvTmVFaIY4lWXUxbZ2MtPirx3Cvp7TyXAwc2sQJtiiDOx8FzALOp8zccGE214X0Y7Q0hkNbrfZ6vJv+n+9lwAWUC5eNmU6J+czePjYRsQNl2H+A/24jYJTR/2azesLR9jzmQU/z3Hq7tR1+Zi6oZzGfWotua7M5VjUzM3ub9f1zRLy5xXjHUa4k7BwRP6IMrNf4VbnRctS8qRFxOKVfW1veTJk39a8pTfT2p0xR16YvAJ8EPsPq222bRq6Wz+0pS8rrbcPPI+KxlAPez9a+kAMPprQWG41quv4z2hsJ/iUt1TuWzMwfRsRxox+IiK3aSM5HnSRb7SEa6P+podg0ImbkqIHMah/JRzVQ/8bAY2k/wWrLRj1Xdr4QEe9ouP7WDryr51Cmifo8ZUrMpj+HL1D2ATvXv14DJ1a0f2Jn94j4BeV9eVS9DcPZhzXxOX8M+F+jrz5GxIGUuaIHuhiWmdf11Pk8yujpmwBvzMyvD1J3rb/tgZ8fQZkV6W8orUgPa7gp9ccpF/mOzsxFNWZj39/MPD7i4TEcXk8ZNb2RMRzabg1B+yd9VzOdEvO3At+NiB9QdkQ7An9Z37TG+7NGxDmUJmGLWZVwJNB2Yn4WZQqDC+r9w4Ez2woWEc+nvH8/pLyv20fEvOwzUnKDfhplJNeRbglHURKPVmTm7cCBdVvZKDMfaCvWWtbjKxFxwtqXXOf6r603f0npXz4MD2XmaUOKBXTSmuUwyvQof0Nphrc5ZZq4Nn0jIi5l9a47Ax9c9NN7NXlI/do/RzkZMDKAVOPTFo02+iSZpqQvA5+OiL/qaVH2GOCjDJ5UQZlLvO3vdZu2GNXcdrX7g14RbvPAu3oipdXcUZRmtl8DPt/AlVQAMvNPmqhnHK2e2MnMxqYG7GctJy+bOPG1Xb8mwZn5rSiDyA4sWpzObAjuoJzw/zClL/XuUcabAhpp0fEkSivVD9Xf+fMprTgbU0/UXRER17NqDIelDD4Fc9utIdo+6buaadPHHMqohZQznUEZfKmRAd/GiLUE2LXhM8ITjb0XPdPCZeb1Lca6jnIG7bZ6/6mUH8O+05Y0FHMHyhnS51B+CP6d0se80eam4529hvabJo46SNqIcoX3eYP2hewTZ6z5TYF2RtXu6W/415Qd4wWs3qy81f6GEXEopZ9a7yjpU/mgeg11++ndD1ywlqcMGm8692vfLDN/MVY/2fW9f6wgImYA76M0wRz5rdiBMpruuwZt6dVVH/Moo1/fk4OPaj60weWihcHTRtW/CSVB/0fgPdnSGDtNaruP+VQXEf9JmXrtt6PKN6VMRTpnwPpbnc6sbRHxz4x/VbjJ7+8syvf3KEorywsy850D1tnqGA49cXpbQ/y/JlpDRMQpwDZAv5O+P82GZ4qZbon5M1hzKqhWrmBHxBeAv87M1vsij4p7To4ayK5fWYPx1hgFuV9Zg/E2pryvrY/wGWNMyzaiwb41Y8XvPVB6iNIq4dNNX4Vse2CMMWK2OvXJWmJ/kvJj8gJKE/pXUa7uHttSvH5XEkZmhHhrbZHRdMyhTyUWZZC7F47u156Zu4//zEnHGWuglaOBFf2uqjQQ8+LMfEndbkdrdXtVsyLiUcBT6t1lmfnrhuptpRvFBOIuoAzC9J+Z+Zphx5+oYRx414T8UErCMJvSJ/nMQU9aDENXJ3amioj4O8pVzr/KzB/WstmU5GfRoCfWY/XpzNZoiZUtD9w8VUXE0yijsg90PBwRv2LNMRweNugV/zZbQ7R90neNeNMlMa9J1vMpifklwIsofZxe1XCckauPjwP2AK5h9SuBrczp2xN/tbOuNZG9MTN3bSnemZTXe04tei0wo83+NBFxZWY+v636Nb2NnDjq+f9YyqiiB7UU793A3ZQm2EE50/xE4DZKn7nntxBzaFOJ9dT/8Gj+9f5GwPd7yxqK0+ro2tJUFBGP66qb1UQM4cB7AfAMSpedczPzpkHqG7auTuxMJVEGpX0b5cQ6lJmAPjAVWkSMpakWL1Ndm1f8h9Uaoq2TvmvEmUaJ+Y3A7sD1mbl77SPxmcwcb6TEdYkz9KuPNe47gHdS+jOMzMUYlIHtTs/MpgdyGYm7CWVwtIebzAKfGN3cqOGYJ1P66Z7H6lO0tdLUqDbPPw3YJjOfERHPBF6Wme9rI15P3KFMCxcdztFcm6H9JWX7SeA7wCdb7mZydWbuUxO8V1DGJ7hp0KZwa4s3quyqzNw3Ir7f5BXlWDWV2JOB3oFfWptKrCf2P1Ku3PX2a7+h8WZc45xgGMLJhwuBcymj0U7ZOW81dUXEZTlqsKJ+ZeubtpvaRpluaeR4YI35nLOlwc1MrIYvIh4HsD6fiJqoqdLiZSqbbq0hplNifk1m7l37RL8AeIByMP70FmM+kTKKdgLXZuaP24rVE/Pv20rC1xcx5DniI+LblKknPpWr5gG9KTOf0Ua8nrgLKVdZR1ojvA54bWY2Oi1cdDhHc0ScT/ku/kstOgrYMjOPGPtZA8d8F+WExwGUkUaTcpLuXS3F+w/K1EMjTa9fBbylJuaLM3OPBmNtDmzJEKcSGxW/9X7tta/hrtl/oJVb2jrBUmM8j3LC4VBKa6jzgIvbPJEkwcMnMR8NXEFp/TdycLkZ8PXM3KWjVdugTfXEKiK+BfwP8PHMvLjr9dlQre8tXrT+mE6J+ScoV5SPpIzQ/ktgcVtNriPiz4D/C1xO+QF9HmUQktZGSK9x96O8rl9FGbl8L+AjbSVXEfESygAuf0AZxb/1qTci4smj++X2K2sw3rWZ+ezePmBNJ1RjxF0jxjDiDlO/K8ZNX0VeS/xNgE0z8/4WYzwZ+AirBiu8ijJC+4+AZ2Xmd1uI2W+Qsgea7uvUJ+4TKdPR/Z6WTkbGkAdaGWMdNqZMr/fnwCFt7u/UrojYFljZViuvphKfiDieMqXlkyj7jpHE/BeUsUf+adB1HSOuV4QnYKomVhHxJGBbYN/M/HgL9Zv49xh2i5e2v79t7z+1prbmvR26zPzLzPx5Zn6SMqXGvDb7QVOusO6ZmX+SmfOAZwGtHzBSmlw/GGWahLdRBiJoc4q2D1Pmun58Zm6WmY8bwkFqv1Gev9BivJ9GxE7UpjAR8SpgGIP6/TQiXhcRG9e/19HitHARsW9EXBsRv4yI/46I38WquU7bcn1E7NuzDvtQ5rltTUQ8OiLeFRGfrj8mW9cTTK3IzNsz86WZ+YTMnFlvL8vMX7eRlFffA1YA/0np17kCuCMivhcRrcyYUE9GXgO8nNIq4KqIaGwk2B5/B/wE+K+IuK62gvoh5TX+XQvxVlP7kb0SeCNlarjGp9vUUJ0D3BoRH2ip/mMo2+W4LZPWJjM/kpk7An+bmU/OzB3r3+5tJeXVm4CLI+K8FmNMGRFxWb+ytpLyiPhWRHy9rd+ozLw7M69rIymvGtn+uxIR29YT+IPWs2k9Yf6EiNgyIraqf7MpJ9va0vb3t+3955TV1LYz2rSZxzwiXg5cnpn3Z+YPI2KLiDg8M7/SUsjllCa6Ix4AGh32fwwPZWZGxGGUK+VnRMS8FuPdRekS0HrTiojYmTLF1eax+lRim9Ez0n4LjgNOB3aOiB9R5otsra9ujz+lTAt3KqumhWvzZNI/UVqUfIEyNdsxrBrIoi37AMdExJ31/g7Akqj93lvqL3wWZQ7skUHCllNecytn86ObMQq+QRkI7dK6DgcBh1DmHv0E5X1v2sjJyJ/VmI+nbLONthKqTdhPiDKoXusDrfSqBzf7UN7fjwNXZubv246r9mTmgRERlIFh26j/bsrgj9c1VOWPR67ORhmpei/gfdnSGCv1wsLD/Xo3VD1dCZ4QEVuyeleCNhOrY6hXtJuorLaqPIk1Wzm2MrNEC9v/aobQouMcYKeI+FJm9psPe6L+glUtXq5j9RYvbZ0Uaf372/b+c4q32Glq21nNdGrK3q9ZcGvTU0TE2cBuwIWUpOowytWk/4T25sCO0h/6G5QE7o8pV5EWZ8MjI/fEezalKfu3WX30+cZfXz3ZcDjwMso0KCMeoIzC+u9NxxwV/zHARl02V4uIN2fmh1uqe1Fmzo2eAbQi4t8z8w/biFfrH3r/9p7X2ds1obXm89HBGAUjr7FfWVvdIeqVpBdl5n/X+48ELsnMA5uO1ZWIOARYmJm/63pdtG6i5SlF2058YtVsEn9EGUviA5S5wBs52Tbdmto2pauuBE2LiFspXamuAx7ej42cUG2g/qEm/jGEPv4jiWdm3txAXW/KFkeRb/v72/b+s0+81j7fYTTDb3LbGTFtrpjTv1l+m6/vB6w+KvKF9X/bZ51fAxwNHJuZP46IHShTBLTlZEp//U2BR7YYh8y8ELgwIp6TmWtMedCWiHjLqPtQ5qG+LjMXD2s9qrdQug+04cGaTC2OiH+gNNd/TEuxgJJ416sP29PzfWzr6k/137U58kjXhJ3oOanUgkdn5jV1uxnx0FgLN2RlRLydMoI4lP3CfVH6Rrd1hfdHwNVRRi5/+GTkyPenrZORw5SZ34iIP6zND3u31za7C6lZqw34GmUO2ia7d5xBn8SnQSN1HgqclpkXRsRJg1ba4RXhNwHPjIhWEqtoqI9zZn4E+MgQEqu2E9v7M/PrDdXVT9vb/2qaviI8RpJ5doOJZystXob4/W17/7malq/4N3pFewjbDjC9EvNFEfEhVo3C/CZaaloDkJnvbqvutcT9MfChnvt30m4f862ypfmfx/GzenVuWE2D59a/r9b7hwLXAm+MiC9k5j+0FLefWPsi6+z1lBNYf0X5Yd2e0pe2NRHxXuBPKCexeqezaHP6ihMprUq2j4jPUqaj+5MW43UxRsHRlNf5Fco2891atjHw6pZidnUycmgi4hxgJ2Axqw46k3b3sWpA9EwpGqvGznh4StEGQ7Wd+PwoIj4FHAi8v/ZhbGI8oGnZ1JaGm4LTfleCVhLbiNir3rwiytSWX2b1Vo5NrX+r2/8QWnS0nXi+KzO/UFu8HExp8XIag3cva/X7O6z95zBb7LTQDH8oJy2mU1P2xwDvovyYBfBNys70V+M+cfJxvsr4c0K/rMl4feI/0BP/kcAjgF9m5uYtxTuF0nf/m23UP0bMoTYNjohLgVdm5i/r/cdSBqB7OeWqeSt9a8ZYlzszc4cW658JkJkr2ooxKt5twG4jzZ+HJUr/530p+4KrMvOnLcZ6MuWH6w+B+yhjFLy2jWb6G5L/3955hslWVWn4/cgKwowjQTEQRJAgSFAQTIgoiIqDgoiZQREVUEHFMIwRA0bENCqgDjBEERTEAIhEJWd0UDFjBAQD4Zsfa9e9dYvqvqH3OnWrer/Pc5/bfap6r1PdZ+9z1l5rfUsdd6AoNq8j0tIm48Y4C1FSS9E+x2dXYgMsxfGRdH9CL+Iq2z8u6Zgb1boHj3uqbTYdlBJcVGusgXGHtZntYc+w3Wz29a/kdoH9jidwZ+8wxfGstWb0SugkHULM4aNVsay2g/mbtX6mt4PMSsPv6trpMTER8+KAv3W+b5w5I1UmtD3PrrOknYle6lm8FnizpH8Q6WLp7dLoPjX44cQE63EX8AjbfyufuyoDmyvzvERM/Nr2RERXX1dsLCHpbuAw2++ubW+Aq4F/AW5JttP/4NCjF7V+uKSH106fl7Sq7d852vhtpw41ChSCcwcAazBvynVaJkLZ1HkzsWs8R4wx0eZngI01twPFF4nI9ZOT7EFcr6vRTVeGRg6nSVo+YUPnIwPf92s8VMsCsn2npFuAbYiOC3eX/2sx1qm2HaSCZ5USpEa0bT+12BnabnYmYxeyr//UiLDtQ4BDshzPPrIyXnpkZ3RkrZ9dZOykRLQ7vHaACYiYS/q47f2nimRnRrAVdawPt31Dlo0FPI8LbddK4xo5kk4nnMjjbW9aUoP3tL1Dkr13EtHxXmruswnxuY8Qu2F7ZNjtCklvAHYEXmX7p+XYWoTjc4btjyXa3pz4vV7NvA8h1edldsRgiL3fAlcBxwAn2M5uPddv+wrgs9xX4CetfEfSmcD/EhsCexNtFH/vpL7iki4t8/8/gV85OlBcantwA6amzbOATQghz9TrtZGDpCuBjQlBoa8QGzr/brvKhs5Ujs/gsRmMfzDh9Kxr+1GKPtTH29660vgpEWF1JJ6mfHGz04jz3454qP8bcLFnKB7a1f1p2Bop6RLbVVJuO7j+u6jxT8vE6iDjJTujI3v9rP737TAbopMsvvTtld0AACAASURBVElwzDezfYmkoReN7XOS7D6bmBDL2F5T0ibAuztIZe9vI7YEcQN/su2tpviRRbWznu3rh0QhgVzxrlGkBhcHcmtKva7tH2XZ6hpJlwFPH0znLhHQM2ulWE1h+xrgc4QDO0eULHFeLgFsZTu1V3qxtSTx8PZCYuPjAsJJ/7qTW3vVfNBaWJuaV9X/nFo37CH2Ou1AUWx2eh9p1Cd7Q6cDx+dy4LHApZ5byjVnzlUYf9xTbVNSwfvGz3asUhxbzW03+yGiFLDHisCBtjcY+oMLbyf7+n8BETBIiQhnO57FxjbAOraPKM9ZK/SCIhXGzp6/2etn2t83O6LdxbUDE5DK3osQjeDB6b+IFPKzi/3LFUq+2Ty77+u7gZ8R6si1eSPwKu6bvgTJ4l0eQWowcBnRi3MpAEXq883T/8jYsPSgUw5RZy5p6WTbf7D9yWQbc7B9r6RDmdvDPNPWPcC3gG8p1O53IJz0TyhqKjMzLU6VtA9wMvNGdv+UaPOu8v9vJD2LmC8PTbTXdQcKbJ8jaVVgi3LoYtvpZRiNqtxeIigvAZ5YNtBmvM71OT4rDWyQr0hfaUcF/mnbknpikrU7Z4xlqq06EjdzfinBCcTvpJ/jmXnK7brATkTpWP9z4u3AXjMcu8vrP0s8rcfdZX49l4h2flHSyyqNPU/GC3AEsfZ8lQj81CB7/qasn31k/n2z0vB7pF47PcbeMe+hjnsrEn+gWzVvHXQ6tl/RkZ1XlS93sP33/tcUtWQpSFqX2BBYrxy6TtLnbd+YaPP1RA3274jUOBGbD1UiFIsB0wmvZYuyXVJ2dr9OjkLsMM6UtAtwkjtKCbL9T0nXAtcRD1jZgoG9m0F/ZMRA1noH8F5JKwFvAg4jHsjekGXM3XegQNKuhPN/NrEOHCbpQNsnZNptVKW3ofPKyhs6qY5PH8eVB+9/kbQX8ErgvyuOvysRET7U9l9KRPjA+fzMwpD14N1JjX+WY5Xt2Dq/3WxX139KjX8f2Y7n8ygZLwC2f626HQmy52/W+tkj8++brUuTfe0AE5DK3kPJdUdD7H0R+C4hOLcLsC8Rmdw7w16f3YcSD8VbEzejHwD72f5lkr1haUspdZ6StiJ2wT9HRLBFLHB7EekiF9a2Wez+BHh81rUyaiTdAwzrTiBgOdtpUXMNr6uzc0XKbif6s99D1AemCRaWm9ZuwO7F5rHAsbavq21rtiFpS2KtezTRgWJJEjtQFJtXEGUft5TvVwa+4xnWlza6RdIjiFTS75TU5CVrZV4lOj79Np4ObE+sXd+y/e0EG6swr4hjlQyxDlJts2ucU0oJSpRtZ+A5xEZ1j9uJe8b5Mxm/z84RDNdbemWl8VOvfyXV+PeNvxrheP7Q9rnlHv4U21U2fSVdbPtxfSnhywMX1CpF6bOTMn/L2JnrZ9rft4M0/NRrp8fERMzJ7y06yOuBtxNRwGOIlNb3dGD3COBo4AXl+xeXY0+vaaRcgKsTPQ0fC/MorN6/pq0+/hPY3fbZfce+Jul7REQ7RfwN+AVwa9LYC0XJDnjV/N+54NhesuZ4C2n7qSOw2UlfbUnnE3PkeEJYL12XQNK2tr83EHGZg+2TEm2vTGySrcG8SvBVHviG8CmiNOB4IoL1UmCdJFs9lhhIXf8jddMEG8mUKPOrgAcSPelXJ4QSa7XrelWxMQ8VHZ9XAufarhkF6x//OUT0+SFEt4yHA9czoGg8A7JTbbNSwXuklBJ0ENHucVrf18sREdxfVxw/9fonOSJcosAnMvde8geiJKwWqRkv2fO3g/Uz8++bGtHu4NoBJsAx76ruaBDbdxKO+dszxp+GlW0f0ff9kZL2T7DzDODlRA3pR/uO306oH2aw9oBTDsyp+/x8kk2Am4CzJX2Dea+dj079I2l8bgQ201DU674feIjtHSStT4izfTHJ3jLAHsRNysC1wP84p4/6QcD3u0qXLzwZ+B7zphL2MLH+ZXEKcC7wHfqykjKx/RNJS5Z6/iPKZkgmZ0j6FrHZCpEN8c1km426vJbQf7kIwCHgtUrF8bMdnzWAF5eo1SXEnDvX9uWVxn8PsCWRCfJYSU8lMn5qkfLgnZ0K3kd2KUGqY2v7xP7vJR1DrNm1SL3+s2v8sx1P24eWjJfbiPT//6yc8ZI9f1PXz+I7nSRplRJxhthYqEFqGn4HmxbABDjmdFR31ENTtGWbYzC/rc4fFKIGvQfH3YmoTlVsHwUcJWmXwYU+kelSZYalYtfi5vJvmfIPpvkb10LSC2wfP3B4LeJhbFI4ksjo6G1g3Ui03KrumBen/+vAecztk/kU4O2Snmv7mpr2PAKlbtsHl/870ZoY4P5Oao02BXeWjZbLJX2I6C1eWwhrHmwfWB76tyGun8/brr4j3kjlH0XzAQBFL9tq63m242P7P8u49yMyVA4EPk6UctTgLtt/lLSEpCVsnyXpg5XGznSsOqlx7sCxyt7YGWQdIqpahezrX/niaamOZ3bGC8nzl+T1MzPi30FEO3vTF5gAx3wEqbKHlv//HViNWDAgHOSfdWD/lUSK58eIyXJ+OVYVSW8c9nWPpGjywyQNU/AWsTOVgu13zWMsxO2GRSRrcxCRgje/Y+PMg2wfV9KLsH23ouY9g8OA1ww+REnajpgznafVZ1HSQ3fhvmnl7040e5qkHW13FUF+CZEC+zpCP+RhxGdOo6StnmL7JIUQ5bqSlrZ91/x+trHYcI6ktxFlWE8H9gFOTbRX1fFRKJlvDaxAaK0cQETNa/EXSSuUMf+nONF31xo8y7HqKhU827HqwLG9nXg27InY/hbI3FCtev2TL56W6niSn/GSOn/JXz/TIv4dRLSzrx1gAhzz4jTeOpgaq1DaXtL2x2va60XJJL3H9pP6XjpV0vdr2prC/s2EeEg2ndTpDjDdjTC1frfUomxPLBDbE6J6KQ6ypB2IvterD2xErEjdBXZx4A5J/0ZZvBSCXln1/KsPi2wUAZO0vroj4hTi93gJfeUXyewHvE3SP4jWaWmiesTAvRYnfy/z5GG2f5Jhq4/vE7Vp/0o8LP+ISI/LbH3XqMtbgT2Bq4BXE6UIX6g1eAeOz78T94FvAOcAF3qgM8oMeS4huLQ/cV2vBNTc0Mt2rLJrnNcg17EapHZEO/XZrYPrP7tdYKrj2UHGS/b8TV0/yY34Z0e0O9n0HXvHnIgWD1Pc+zzwQ2JCZLCy+pRAJa0JrJxki+JYTJdCv29Ne4NR5C4o6fOdIulJRE3Ks4CLiV39tUodTBa/Jh74n8O8aeu3k9h+ahBJ3yEcrMNtnza/9y8ibyTSy9eWdB4xR56fZGsJScvansdRLRkQaWudpP2IyNDtxA3sscBbbZ+ZZRN4qO1nJo5/H7oS1esh6WxijiwFXA78XtI5tu+TwVPTbEnF3RM4zPaHJF2WaK9RCUk7A+cX8b7/pm5d8Byy54FDVfgBRCr404H/lvQ729tUGv8OzVVdPkpFdbnG2IVsxyq7xjnVseoiol3ShXuBo7Nr3t87uA9k1/hnb9ylZrxkzd+u1k9yI/7ZEe3sTQtgMhxzDxN2sv0PKbXJ+BsIwbBei441iD9UFv0R43cRKuXpFKdmT6L+o781Q5YSc2dI+iVRW/4Z4EDbt0v6abJTju0rgCskHW37LklLAxsS7R3+nGl7gJcCDybSilKwfamkJxNpjQJuSEwL/jJwoqTX2f4ZgKQ1gE8CX0myCSE08glJzyA2Hl5BOOqZjvn5kjayfVWijftQIsnrMO9akJUptJLt2yT9B3CE7YMlXZlkq4cUbRv3INY9mIz75GzgxcDhku4kdCbOB86rrS0BuY6PpA2BJxJCj5sTXUOqPdh3kO6Z6lh1kAqe7VhlR7Q/AGwB/E85tJ+krW0fVNFGpuOfUuPfoeOZmvGSOH+7Wj8zI/4pEe0Or52w5zHvYy7pKmA7278bOL4qUcOwUaLtZYH1yrfXD0bqEu1W6wm6ALaOJ4QZXkRMnj2A62zv14X9TCR9gugrehXRgu4Uou/qWsl2P0tE466RtBJwAaFy/UDgANvHTDvAwttbwfZfp3htbdv/V9NeGXdoO68eTmrrJel1wJuZ29LvDkIdOC2VXaXHbbmezrZ9ctYcLeudCWdxHaKjwD+Ym1ZetVfqgO3/INLZH0pEsLck+rOm9KQvn3V74Cjg7bZ/qAr9hOdj80nEg/h5tj8oaS1g/9oZSY08ymbcE8q/rYg04R/a3rHS+IOOz+7Aj2o5PoruIN8nnMEf1t7IVPTpfhxwkef26b6q5rOSOujD3mdrXeAbth9ZabxLyS0lyN7YuRLYxPa95fslgctqrZsdXP+9Gv9qSuxl3BOI9aCLjbtexss2RJeCahkv2fM3e/0sNlL6pEtagthQn7P2AF/wDB3dLq8dmIxIwIeBb0h6E6Wmiehn+SHmCrVlsQ6xo7ccsLEkXLnR/BR0uZvySNsvUKhaHyXpaOJiH3ts76doNdcTn/gwsKKkXYFvTuXMVuCJtvcuX78CuNH2zore8aczV3G/FldIOsj2cb0DJRPiHUT9bEZv6BMI561Xl9efvZLW1sv2p4BPlRsjNRb7BeASSWcCawIHFdv3JtnaKWncBWE/4oHsQttPVbQvyix5eTex1vygOOVrUbFtzhTc7L7OGrZvkpSZbdGojO2flfXtfuVf7+ta7Mi8js9RRGS1imNi+1k1xpmGbNXl7D7sqang2aUEXUS0CeX6P5WvV6o4LiRf/yTV+Nt+PtzH8Xy1oqVWzY271IwX8rtOpK6fGRH/7Ih2V9dOj7F3zG1/WdLviYe4DYkL9BrgYNunZ9lVKI8+BVifqDPYgRAM68Ix75Lebv1fyoLzW2Lh7AxJ+xAt4U60XVUcreykfQ/4XkkpfybhpH8aeFBNW330l148nSIy52j1kGFve8JZ3Qt4DVGWcCjwNaIeOoNdCKf/MUQmwjHOF+6aQ0cOeY89gU2Amxz1yf9GbLhUx0UQTdLawC9Lyc5TiN9z9trzd9t/l4Silv/6Eq1KwdFK8Pi+728iWZWdKIV4ju1fAZQyjE8BaZlXjTqUFMatiHKSG4ALib/dq2zX7gRR3fHpy4YZSsVMkZR0zz7WIFE8rYNU8GzHKtuxPQS4TNJZxObFkyqO3SPN8XdyjX8HG3cfJDJePklCxgt56dpdrZ8ZAm2dpOF3cO0AE5DKPirKTXRjIkVo45I6/wXbKW22+naJIdJ0e3XQqcrIJX31ROLB/wii7uqdtj+XYW+Kc3gtUTLwCOf3ie/ZvJ/tvyWNfRbRx/FXwFnAesUpXwq42vZ60w6w6HYPJG7avwWekZWGM2BzeaKmaDfg34iU5M77f2ejbmuve+lsmxMPwd8iBPbWrb1zO2DzZGLDYX9gW+DPwNJZNiWtTDyYrcG8LeHS9C0kbUFsyj2bEBV9P/Bs27/Istmog6Trgb8S4mDnE6me1TtASNod+ACxds9xfGwfO8NxH1G+fG35v5epsQdwpyu1QsxK9xxip+dYHUB0zKgmMJecCp5dSnAl8BTbfyrfP5D4DNVKdCQ9mIjKA1xs+7cVx065/vvGH6zx/wGxsfObGY47zPG8ELgyYeMujcR07a7Wz4tsP16l3K88915a4/rPSsPv+tppjvkiIuli24+TdAmRCn074VRtMOJTayzmSHoUsZu6GvBx20eW488Atrf9psr2liJ2nfckSjx2JNrh7WP7hpq2hthekshCeCGR0fJW2xNRCtFDHddeF5uXlpTLNwN/s32YutWeeDIRKTnDQ8Q3K9k4n3g4voTQYADuK/6UYHcr4HPA34Fn2f59pr1GPYqT03sw25J4uL+CSHM8oqKdTMfnPNtbz+/Y4kqWY9U3fmqNczbJGzt/6TlTiv7QOwM/Bz5Vc51Ovv5TavyzHc8OM17S6GL9lPQh4C+E+PDriYj/tbbfXmn89Yj1p/cZbrH91BmO2cmmxRx7zTFfNCR9Gngb4XC8ifijXW47JYV1FJSH7z/bvlJRd/0k4CfAZ5wgdKfoST8ltj9a2+ZsoNwwziGi1b2b9k5EOvtJtt+WYLNXt/84QjH3WNupvej7bJ/L3IjHedlp7eX326u93qTcGN5le7dEmxcR6X1vJyK6P5V0te0NE2yt6FBHf+Cw13uRnwS7l9veJGPsIbZOZd6HqvWB3xBZAXSVqdOoQ9mM3Iy4Z70aWHOmEduuHJ+SDfM62z8o3z8B+HStuSBpa+C/gEcQmSi9rLsqoqdZjlXf+CniZl06VhmObbknPM/RN34T4r57CJHteJft/5jh+F06/iniaZmOZ4cZL6nzt9iovn72jV094t9FRLurTV9ojnkVSvrEirazW/l0hqTDiQV9OeJCXwE4g7gol7S9R4LNaVvAuYPe6mXRWMH2bdm2ukLSZrYvGXL8fsA7au1UDox9L3AlES0xAw88TlS5VoiEbUPUCW5JqJafazulR7ykH9reojxQP95R953qVEpaH9ibiMwfI2lNYDfbH0iwdZrtnST9lLmiSz2qPhAM2H0vcdP7Zsb4A7aePN3rk1h+MWmU9OYnENGSDQitmfN7/2aa+ZDt+PTZ2Qz4EnNrd/9CtGS8dOqfWqjxryfavQ5movyxxvjFRqYqdUoqeLZjle3Yqq9jhaRDgXttv7k801xe4ffT1fU/tMbfpfa8ko1MxzM14yVr/mavn5l0GdHOvHbm2JhUx1zSc4Hf2r6o8ribTvd6rZvnqJF0re31FUIHvwJWsX2PJBG7UBMjhqRQmt+bWOQuIR6IPmr7wyM9sUpIOtP29h3bfNl0r9s+Ktn+g4kb+xOJUpObbT8zyVantdezBYWuxvLExspdkKunUWyuCfymF+Erm1er2v5Zls1GHSSdRBH9AS6pXWKR7fgMsbci8YxW9QFTpcaz5pgD46c6Vlmp4H3jpzhWHUS057TMKlkLB7mUjalCm8murn8l1fh35Xh2kPGSMn+z188+OykR/+RsiE43LSbZMX8/oaS7lO0dKo571jQv24l1pV2iUsM6+PWw7yva/OR0r2dFWXvRTUl7EDthbyEWpsW+JmhBUIe1x4sDkv4P+APRm/5c4qEhq33ZoO1e7fXptR4oprCzDvFQtz7zCs5Vj17Pls1IAEk/Ap7QeyiRtAxRDrHF9D/ZGDWSNL90yAV5zzQ/m+34vNj2VzVFSZdnWMrVN493JRSuTyI2vXrj14rIp4qnFRuZNc4pjlUHEe1PAA8mSnCeAzzK9l3ld3Wq7c1nOH7q9Z9Nh45nSsZL9vzNXj/7xkjN2MmIaHd17fQY+3ZpU2H7bZIeXzti7hmKCNRG0neIaNLhrqhMCqxSHhDU9zXl+5Ur2ulnb+Bq4Djg18ybMpvJ0opWaTsTKWV3Sep8xyorywNYSdK/T/Wi7ZSe4iPkk0QK5e5EO7hzJH3f9v9lG+6lPEu6mVAEzeII4GDgY0RGwCvImy8fKf8vR0TArii2HkO0PKmSojoMdax2T2zkzrnpOvrFLpNor1GPsySdCJxi++bewfL32wZ4GRFlPXIRx/+epOMIx+dfiTabPSexxoPa8uX/rHZgHxn4vt9RM5HtM2Oc1Ie9PxXc9m9KRs3OwCMl1axx3hP4kqR5HKsK4/avz9tSWpjZvld12qTuT3Q/eTCwTd+GyGqEFslMSb3+lV/jv0sXjqejbHDjhIyX7PmbvX72uNWVW1lPE9F+U/l/pnRy7cwZa1Ij5hAPx7arPhxL2tb296ZydLp2ciQ9hFiIt7R9eMVxO6/3VvR/fgFxc7kb+F+id/mfa9sasLsvESW/AngW4VB91fYTM+0OOY+sLI8/Er3Eh9397cT2U6NE0gqEw3oA8NCZ7poupO1f2H5Y4viX2N5sIIpxbuY1K+lY4H22ryrfbwgcYPvlSfZGoXb/beAw218v3z8X2Nf207JsNuqgKLt6JVETvCbhUC1HRJfOJDavF7mXtsJ76jk+x3lur/vHEqVeY9FtQtJatm+a37FFGDfVscpOBR9ir6pj1UFEOztjJPX6V36N/9lE699pHU+XLjmLMH5qxkufnaz5m71+pkX8syPa2dfOfexNuGNe/eFY0rtsHyxpWM1CmpMjaQXbf53itbW7iAZ2iaTViYjnG4G32P7KfH6ktv2lbN/dpc0slFR6sLgi6SPEYrkCcAGRUnnuTG9cC3kO1TcFB8Y/j6jjPIGIXPwK+IDtdRNt3kfQbtixivZGoXa/NtGG6SHERtYvgJfa/kmWzUZ9SgbUg4hWgn+pNGa249NJKdew+0Fvo2+G42Y7Vtmp4NmlBNmO7dnkOp5dpTpn1fhnO56vtv25qYJatYJZWfN3YLyM9TOtDLiDtTn12hlkYlPZC9V3HWwfXP7vui3aFZIOsn1c70C5WN5BLPbrdHw+aZSdtd2BpwOnE7UomfZWItKCn1QOnQO8G8jrUyitQjzAbEBcp9cSk/uWDHMJYy4SkvYB/khkQmRtfFwIfMj275LGB2CqBzji971Cpm0ibfH+wL7Ae4h09mkF9ypwnaQvAF8lrtkXA9cl2vu77b9LQtKytq+XlLbxAFA2OLcs2RZycqu9Rg6ONN4qfbP7yE71TC3lKhtbG3Df0qYV6SsVWVRs/7zY2XrAiXpr2Uicabuo7FTw7FICPESgzvZlva9n6Ng+k3Aeel06Bp2Hj83Qeegq1Xl5Sdt43hr/5efzM/PFIej5aeDTGY6n7c+V/1O6B2XP334y1k+XMuCpIv4zHD712sy+dgYZ+4i57tt/ds5LwLa2Zzyhp7C7LLALsAZ9Gxwz3RWext7awKeKrdcQE/RQ4GtEFGloNH2ckPQuYCfiYf9Y4IwuotZlQl8N9JTCXwJsbHvKuuwZ2tuaECY7kth0ELApsXjsYfu8yvY2ckk/nuY91epj5mPntcB6wCOc1Bu6RFBeRIh+vEfSw4HVbF9c2c4oyj02Aa7o4m81xPZyxNrT28D6PvAZV+xRPGBvJGr3kp5FrK/9de0p63pjfOgg4pZayqUoy9iZSKP+et9LtwPH2q5Ri4nyxNNSU8Gz6TIdNini2UnUUMntArPIznjpav5mkxHx7zqinc0kOOYj6T8r6QwiojqoLDgo0FDb7oFEXdVvgWfYvibTXpcoel/fBPytHOpdnL12CimqnyNI0b0QeE3/Tnk5vgnwOVduhdHlA8HigKTPAPcSG3OPVgiInekJUNZWqIavCVxK1FOdT6R63zbSE0tGc9Xuz8qMYkv6LJGJ8FTgC8DzCdXnPbNsNsaP7KiJkkq5JC1Zxnt/jfGmsJGlSp2dCp7tWE2M89BJ1DCpXWAWkv7JNBkvrtAitov5m0VfxP9DwIF9L60IHGh7g0p20q/NbMbeMR8Vkq62vWGH9pYiLuY9iQt7RyLlah/bN3R4HlnK4f01akPppcol2L2AWBh6O/xbA4fa3irJ3rW211/Y12Zgr/MHAkkvneZl13rQnML2pbY3VV+bOElX2N44y2aXSLo/8Djm9uzcgtioO8/2Pol2B/uPAvVbtEl6p+33DDm+ErG59JSa9gZsXGn7MX3/rwCcZHv7LJuNRj8DpVyXAB+xfW3F8c9yB91lajtWHdSRpjtWfbbG3nmojToST8siO+Olz04n87c2kxLx74KxrzFXfouFqTh/QVKEK3IZUfu8WbnRfV7STsApkk6y/baOzuPxwEYKcbRqyuGFmzNvvNOwN/BlzW2P8mdy63Ul6V8HF2xJDwSWqG2s6/qYwrDotIBnA6szVxgog7vKzrIBJK1MRNAnAtt3AmdL+iHRrmxr4KVEjWEmX2RI/9EEnijpfbbntPiRtBpwBnByol2Ym61zp6LjxR+JzaxGI5UhpVwHJZVynS/pU4TjcEfvYIWI9lDHSqX+u4JjlV3j/GA66grjHA2EcSe9xj8TRx/uzwKf7ct4uUZSbfHilPmbje1TJJ3GmEb8u2TsI+ZdR1n7NgKWIgTXbiIk/7PTrTdz9EccPH4/4B39D7HjyqhTrssOP7Zvk7SL7ROT7LwK2Ito49VbTDcDPgh8yUVEZFIoKYh7EC3priVabl2ZaG8P4uFqU0I34PnEHDk+y2ZXSHoRESXfhFh3es75BbZ/m2z7otplFlPYWY5Qm7/R9hslrUOIQH44e25IeidwGPA04HBirf+C7Xdm2m00uirl0nB1ZHuGbQiVrErdZeZXVilBY/LpIuNlyOEZz9+uGNeIf5dMgmPeSQuHvrFGlW59ZtfplCU150WEWBfETv4xZWcww95iU4Ol/HZXOwFvJmpuAK4hHI9Ts2x2TSm/eDnwJsJ5PKSrsotSz/Q04qH2u7Yz1cMHbWeWe/wVuJ7Ymf++7Rtr25jG9geo3H90GltLE1HDu4CtgP1tZ0fLB89hWWC5calxbIw3o3q2GEcyM7+yHavGcLJr/LMZkvHSiXjxuCHpfYT+xFhF/LtkEhzzs+my8Xs4j3sDjwSuAr7YxeTrr5ftAkmPJvojf4tIoxfwWOJmta3t65Ptj7QGS9IvbD+sa7uTgkJ9fT/gu0R/7VnzUCnp/cBGQPVyj5KivzFz68vXJVIiLyCi5t+raW/Adic79X2psEsTm1fnEgrwPYPVaw01b/uZQf4B3NTl5k5j9tFVkEFTtAed6QZUc6waM6HLGv8MOsx4SZm/XTHuEf8umATHvNMoq6T/JaI45wI7AD+3vV+t8aexexOR+jwU2ydVtncCoXx63MDxXYAX2d6lpr3FjcyI+bg/wCwI5SZ1C/B75tWASCv5kHQ7AzfD8vVSwDK2q2pqSFq61AqODEmrEqn6bwDWtL3kKM+nBlOlwvaYaUrsFDaPmOblpYBHA+dPwtxsLJ50FWRQUnvQ5lg1ZkJX4mlZdJXxkjV/G4sPY++Y99NFlFXSVbY3Kl8vRbTS2XQ+P1bD7h+BUxi42RVs+5WV7d1ge92FfW2c0NTCgSJ6pC6bZHesH2AWhMUhLVPSA4B9gFcDJ9t+U+XxbyHm5DHENUFtJgAAD+NJREFUA3MXfeAfw9xo+ROAZYho+fmEKvuPEmwOVcntkRHBXtyQtARwlSu1dGk0BukqyKCk9qDNsWrUYhxr/DvMeOm0vW9txj3i3wVjr8rej7tRupwTIbN9d09xtAN+Xtv5ng93LOJr48ROI7LbmfrrCPnvrjURekj6F2B/Qqn8aGCLJF2ERxPR6ncSqv4nEBoM1WvL+ziS6F9+OvDOjh4Wx1Iltya275W03ajPozG5uLvuGX+TtI3nbQ/6t/n8zHxxd6rUWYyqK0yjj4Ea/9OJOv9xILtrQI+U+dshXyICU7uW718CHAG0iH9hoiLmXSDpHuY6pgLuB9zJ3HSnFZPsdl1j/ktgWCRMhBBTq7+uwDjuDC8IXV+vxeaDCKG53YjF/7CudmEVrbVeALwQWIXoyzn2nRIajcZkIWkTIg12JeJ+/ifg5bavqDT+WIqnda1X1JiXca/x7zDjJXX+ZjPuEf8uaI75mKAF6JleWX2+8zrP2ca4PsAsCF1rIhSbdxA17UcAtw+xmZpyLWkFYtf3jcCDba+aaa/RaDQWFfW1B600XnOsGovMJNX4d1RWW3X+doWkC4ADByL+h9rearRntvjQHPMxoe3mTg7j/gCzIHStiVBs/hfDNQN6RjNEw5YDnk1ssGwNnEH8Tc+0fU9te7MZJbahm8bm5sBvbP+qK5uNRgaSXjrd67a/PMPxm2PVWGRajf/0ZM/frhj3iH8XNMd8TBiB+vzEK4ePikl6gJkKSZd2IYo4SiQdDWxHtPI6Fjit1Ik2ElBiG7ppbB4FPAa40fZuXdhsNDKQdNiww8TG4uqeYdeK5lg1ZkJX4mnjSvb87Zpxjfh3QXPMx5CO0mQmXjl8KsrD+J3EZsfVCeNP/APMKGrMu0bSy4CTbN8nbX4E5/J+4FbgC0lCd8Nsdh7BHgVFB+K2xeHv3GjUQKFauwfwFuBa4H22r5zpmM2xaiwqLSt0wcmYv9lMSsS/C5pj3hjKuLc+mQmStgAeDjzO9lsSxp/4B5iuNRFGweJ0o5G0M7A20c902vOqaDMtgi1pFeC1wAZERsm1xEbZLTXtLOC53Gz74V3bbTRqo2jx+nJCJPMi4BDbN1Qa+2yaY9VYRFqN//zJnL/ZTFrEP5PmmFdC0neIVmqH2z5t1OdTk0lVDp+KXt2w7eOTxj+bCX+AmSWfsd1oEihiMEcTbWUuIX6nmxLXzB62z+v4fH7RulA0xh1JrwX2A74LfKB2ZlZzrBq1aDX+9yV7/nbJOEb8u6Q55pUo7ZIeDGxp+/BRn08tJlk5vB9JSwLbE5/1GcC5tp+fZGviH2AWp8/YRcp1VzcaSR8CbrL92YHjbwBWS8rweNJ0r9v+fmV7FwKvsX3ZwPFNgM/ZfnxNewtwPi1i3hh7irbJLUTniv4Hv+raJs2xajTq0uX8zWKcI/5d0hzzSkh6GPBC2x8e9bnUYDYoh8Mcp+NFwLOAiwll7bVs39mR/Yl/gBn1Z0xOue70RiPpWmBD2/cOHF8CuNL2hgk2Tx1y2MDGwENtL1nZ3rW211/Y12Zo8zCGK/oLeJntFWvbbDS6ZDZomzQak8q4z99Jivhn0xzzGSDpQUQd9u7A6sDJtqfs3TxOzBLl8F8CNwOfAb5m+3ZJP7W95ohPrVEZSUvbvqvymJ3faCRdY3uDhX2t8jlsA7wd+FciM2CY4z6T8a8DnjCoZyHpgcD5tteraa+M/bLpXp9kscvG7GA2aJs0GpPKuM/fSYj4d0WrgVxIJD0AeB4RZX0UcDIRYX3oSE+sPrPBOT0R2JkQuLtH0ilM0we7MV6U9PKnEnP12cCqlU0cRtxotgFODXNhmrwbzZ2S1rH94/6DktZh7iZaCpKeBryTmCPvt/3tJFMfA86UdABwaTm2GfDB8loG/zOJGUGNRh9nSZqv7geh7dBoNBYvxn3+zgafogotYr6QSPobkfL8DuAHti3pJttrjfjUqjLuu3MLSp/ztjuwI7AisCfwTdt/HeW5NRYNSY8nnPHnAQ8k1L2/XrujwChSyyTtQGwIvJfQfADYHDgI2N/2NxNsPouIkN8KvLcL8TVJOwFvJlTZAa4BPlw7Ot9n71Lbm5avD7P9+gw7jcaoWJx0PxqNxsIx7vN3tvgUNWiO+UJSRJZeCCxPKAf/L/DtCXTMz2bCVbUHKbXQzySc9O1tP2jEp9RYCCS9D9iVKE84hshm+VFWacKobjSSNgQOBHr15D2nddr2dDOwdy/wS+AKhmSU2H5Oht0ukXSZ7ceWr+c46Y3GJDJq3Y9Go7HojOP8nY0+xaLSHPNFRNJahAP3QmAd4GCixvzGkZ5YJcZ9d25BkLQysPKgynxxfG7rXzwaiz+Sfg/cAHwcOM323zOzWWbLjUbSk6d73fY5le19cj729q1pr9jsj5g3x7zRaDQajUrMBp+iFs0xr4CkjQgnfTfba4/6fGozjrtzC4KkY4HPDDoWkp5BKDG/aDRn1lgUBlrebUvUW20HPCyjfnhUN5oiVLYv0BNBuw74pO0v17Y1CiT9E7gaOA74NVGzP4cMITZJdwI/KbbWLl9DE6ZpNBqNRqMak+pT1KI55ouApJ2BRwJX2f7WqM+nsWjMR+H66ozWU41uKE7zToSTvg3w3cyNlq5uNJJeCrwBeCMhjCZgU+DDwCcynHNJVzGNKGJtp1XSvxHdLnYD7ibKhU6srREwYHOsW9E0Go1Go9EYf5pjvpBI+jQhSHQ+8DTgVNvvGe1ZNRYFSTfaftQUr91ge92uz6lRH0krAnvZ/sioz2WmSLoQeKHtnw0cXwM41vaWCTZH5rRKWp3YXHkj8BbbX0my04RpGo1Go9FojJTWLm3heRKwse17JN0fOBdojvl48mNJOw4qWRfl65tGdE6Nyti+TdJ+wNg75sCKg045gO2flQ2IDG4ekcjdpoRT/nTgdOaq0Gcw7q1oGo1Go9FojDnNMV94/mn7HgDbd6qveXFj7HgDcJqkXZm39dRWRBp0Y3KYlHk6Xa/yrD7mnTqtkt5FzL/rgGOBgzroMf5MQi/gGEnD9AI+1oRpGo3GuCDpOcD6tj+QNP7+wOdt31njfY1GI2ip7AtJn0gQzCsU1ESCxhBJyxI9r/tbTx1t+++jO6tGbSTdbPvhoz6PmTKw/szzErCW7eUTbHYqclfas93E3I2G3k2qkzW2CdM0Go3FiRIAku17R30uPST9DNjc9h9qvK/RaATNMV9ImkjQ5NDqSieLaUTKBDzK9rIdn1J1Rr3+dOG0jvozNhqNxqgpuiGnE9lIWxFtQPcGlgX+D3iF7b9K2hH4KPAHQhB0Lds7SXo54RC/rqypXwJWBn5ffvZmSUcCtxGZgqsBb7Z9wsB5LE90yHgosRn7HmBV4FCiPekfbD9V0meALYD7ASfYPljSvkPetz3wrsHPUfWX12iMMc0xX0iaMzc5zJY+1LOF2eDQzYb1ZzZ8xkaj0ZiO4pjfBDyByJI6CdjB9h2S3kI4th8Cfgw8yfZPJR0DPGCIY34q4SwfJemVwHNs71wc8+WJDhjrAV+3/ciB89gFeKbtvcr3K9m+dTASLumBtv9U2pZ+F9jX9pX975P0oGGfw/a7U36JjcYYssSoT2AMOUvS6yXNkxYraRlJ20o6inDoGos/zwTuIepKfy3pWkk/JW50uxN1pUeO8gQbC8XNtn8+1T+YkxI4zsyG9Wc2fMZGo9GYHz+3fSGwJbA+cJ6ky4n17xGEM32T7Z+W9x8zxThbAUeXr79CBB56fM32vbavJSLhg1wFbCfpg5KeaPvWKWzsKulS4DKic9H6Q94z1edoNBqFJv628DSRoAmh1JF/Gvh0qyudCGaDsvZsWH9mw2dsNBqN+XFH+V/At23v3v+ipMcu4rj92Ub/6B/yPm+0b5S0GbAjcIikMwcj3GWdPgDYwvafSyR+uSF2h36ORqMxl+aYLyTNmZtMbN8F/GbU59GYERPv0M2G9Wc2fMZGo9FYCC4EDpf0SNs/Ka16HwpcD6wlaY3SRnO3KX7+fOCFRLR8D+AH8zMo6Xrb60l6CPAn21+V9Ffg5eUttwMPIGrbVyQ2EW6VtCqwA3D2kPcN/Ry2b1yI30WjMdE0x3wGNGeu0Vh8mG0O3WxYf2bDZ2w0Go3psP37UjN+TOkkA/COEs3eBzhD0h+Ai6cYYl/gS5IOpIi/TWev1IL3oucbAR8u3TLuAl5Tjn8eOF3Sb4qo22VEV5ubgPP6hht8330+B9Ac80aj0MTfGo1Go9FoNBqNMUPSCkWdXcDhwI9tf2yGY+5EqLt/sspJNhqNBaY55o1Go9FoNBqNxpgh6Q2EfsoyhPDaXrbvHO1ZNRqNRaU55o1Go9FoNBqNRqPRaIyQ1i6t0RgzJO1fRFOqvG8BxnmIpBPK15tI2nGmYzYajUaj0Wg0Go25NMe80Rg/9gcWxOFe0PdNi+1f235++XYTom1Ko9FoNBqNRqPRqERzzBuNxRhJy0v6hqQrJF0t6WDgIUTP7rPKez4j6UeSrpH0rnJs3yHv217SBZIulXS8pBWG2HukpO8Ue5dKWlvSGsX2MsC7gd0kXS5pN0k/lrRy+dklJP2kKLo2Go1Go9FoNBqNBaTVmDcaizGSdgGeaXuv8v1KwBXA5rb/UI490PafJC0JfBfY1/aVkn7We19xlk8CdrB9h6S3AMvafveAvYuAD9g+WdJyxObdKsBptjcsrU42t/268v6DgVttf1zS9sCrbe+S/XtpNBqNRqPRaDQmiRYxbzQWb64CtpP0QUlPtH3rkPfsKulSQpF1A2D9Ie/Zshw/T9LlhIrrI/rfIOkBwOq2T4boC74A6q5fAl5avn4lcMQCfq5Go9FoNBqNRqNRWGrUJ9BoNKbG9o2SNiPqug+RdGb/65LWBA4AtrD9Z0lHAssNGUrAt23vPo05LcL5/ULS7yRtCzwe2GNhx2g0Go1Go9FoNGY7LWLeaCzGSHoIcKftrwKHApsCtwMPKG9ZEbgDuFXSqsAOfT/e/74Lga0lPbKMe39JjypfHyLpebZvA34paedyfNkhqu79Y/b4AvBV4Djb98z4QzcajUaj0Wg0GrOM5pg3Gos3GwEXl/TztwPvBT4PnC7pLNtXECns1xBp5ef1/Wz/+34PvBw4RtKVhKO+Xp+N35avXwLsW95zPrDawPmcBazfE38rx74OrEBLY280Go1Go9FoNBaJJv7WaMxyJH3L9jNm8PObAx+z/cSKp9VoNBqNRqPRaMwammPeaDQWGUlvBV4D7GH7B6M+n0aj0Wg0Go1GYxxpjnmj0Wg0Go1Go9FoNBojpNWYNxqNRqPRaDQajUajMUKaY95oNBqNRqPRaDQajcYIaY55o9FoNBqNRqPRaDQaI6Q55o1Go9FoNBqNRqPRaIyQ5pg3Go1Go9FoNBqNRqMxQppj3mg0Go1Go9FoNBqNxgj5f47DZ05/ZLufAAAAAElFTkSuQmCC">
            <a:extLst>
              <a:ext uri="{FF2B5EF4-FFF2-40B4-BE49-F238E27FC236}">
                <a16:creationId xmlns:a16="http://schemas.microsoft.com/office/drawing/2014/main" id="{AFE6C82F-A20E-45A8-AF85-51BAD2D208D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E50BB564-9EFF-4C06-B6ED-95983A64E39B}"/>
              </a:ext>
            </a:extLst>
          </p:cNvPr>
          <p:cNvSpPr txBox="1"/>
          <p:nvPr/>
        </p:nvSpPr>
        <p:spPr>
          <a:xfrm>
            <a:off x="788231" y="1585695"/>
            <a:ext cx="3542638" cy="403187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dirty="0">
                <a:ln>
                  <a:noFill/>
                </a:ln>
                <a:solidFill>
                  <a:prstClr val="white"/>
                </a:solidFill>
                <a:effectLst/>
                <a:uLnTx/>
                <a:uFillTx/>
                <a:latin typeface="Calibri Light" panose="020F0302020204030204"/>
                <a:ea typeface="+mn-ea"/>
                <a:cs typeface="+mn-cs"/>
              </a:rPr>
              <a:t>African Americans not only are the most frequent victims of homicide, they have the worst ratio of cases being solved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B7B52E58-244D-49DF-A5C5-09FC8D695B8D}"/>
              </a:ext>
            </a:extLst>
          </p:cNvPr>
          <p:cNvPicPr>
            <a:picLocks noChangeAspect="1"/>
          </p:cNvPicPr>
          <p:nvPr/>
        </p:nvPicPr>
        <p:blipFill>
          <a:blip r:embed="rId2"/>
          <a:stretch>
            <a:fillRect/>
          </a:stretch>
        </p:blipFill>
        <p:spPr>
          <a:xfrm>
            <a:off x="4992641" y="1209040"/>
            <a:ext cx="6766141" cy="4460240"/>
          </a:xfrm>
          <a:prstGeom prst="rect">
            <a:avLst/>
          </a:prstGeom>
        </p:spPr>
      </p:pic>
    </p:spTree>
    <p:extLst>
      <p:ext uri="{BB962C8B-B14F-4D97-AF65-F5344CB8AC3E}">
        <p14:creationId xmlns:p14="http://schemas.microsoft.com/office/powerpoint/2010/main" val="3345850728"/>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3F3F3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TotalTime>
  <Words>1847</Words>
  <Application>Microsoft Office PowerPoint</Application>
  <PresentationFormat>Widescreen</PresentationFormat>
  <Paragraphs>365</Paragraphs>
  <Slides>48</Slides>
  <Notes>21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48</vt:i4>
      </vt:variant>
    </vt:vector>
  </HeadingPairs>
  <TitlesOfParts>
    <vt:vector size="57" baseType="lpstr">
      <vt:lpstr>等线</vt:lpstr>
      <vt:lpstr>等线 Light</vt:lpstr>
      <vt:lpstr>Arial</vt:lpstr>
      <vt:lpstr>Arial Black</vt:lpstr>
      <vt:lpstr>Calibri</vt:lpstr>
      <vt:lpstr>Calibri Light</vt:lpstr>
      <vt:lpstr>Times New Roman</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Homicides by state</vt:lpstr>
      <vt:lpstr>Homicides by city </vt:lpstr>
      <vt:lpstr>PowerPoint Presentation</vt:lpstr>
      <vt:lpstr>PowerPoint Presentation</vt:lpstr>
      <vt:lpstr>PowerPoint Presentation</vt:lpstr>
      <vt:lpstr>PowerPoint Presentation</vt:lpstr>
      <vt:lpstr>Daily homicides in the last 3 years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Prediction of 2018</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 Mengying</dc:creator>
  <cp:lastModifiedBy>Mengying Yu</cp:lastModifiedBy>
  <cp:revision>11</cp:revision>
  <dcterms:created xsi:type="dcterms:W3CDTF">2018-08-12T22:49:59Z</dcterms:created>
  <dcterms:modified xsi:type="dcterms:W3CDTF">2018-08-13T04:21:22Z</dcterms:modified>
</cp:coreProperties>
</file>